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5FED64-B350-4BD9-80A8-8410FE720AF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329580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FED64-B350-4BD9-80A8-8410FE720AF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372964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FED64-B350-4BD9-80A8-8410FE720AF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285260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FED64-B350-4BD9-80A8-8410FE720AF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397332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FED64-B350-4BD9-80A8-8410FE720AFD}"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195990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5FED64-B350-4BD9-80A8-8410FE720AF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299798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5FED64-B350-4BD9-80A8-8410FE720AFD}"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61870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FED64-B350-4BD9-80A8-8410FE720AFD}"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14845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ED64-B350-4BD9-80A8-8410FE720AFD}"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139312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FED64-B350-4BD9-80A8-8410FE720AF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326355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FED64-B350-4BD9-80A8-8410FE720AFD}"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BA79E-E610-4903-96DA-994A9A98C69F}" type="slidenum">
              <a:rPr lang="en-US" smtClean="0"/>
              <a:t>‹#›</a:t>
            </a:fld>
            <a:endParaRPr lang="en-US"/>
          </a:p>
        </p:txBody>
      </p:sp>
    </p:spTree>
    <p:extLst>
      <p:ext uri="{BB962C8B-B14F-4D97-AF65-F5344CB8AC3E}">
        <p14:creationId xmlns:p14="http://schemas.microsoft.com/office/powerpoint/2010/main" val="367442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ED64-B350-4BD9-80A8-8410FE720AFD}" type="datetimeFigureOut">
              <a:rPr lang="en-US" smtClean="0"/>
              <a:t>10/31/2017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BA79E-E610-4903-96DA-994A9A98C69F}" type="slidenum">
              <a:rPr lang="en-US" smtClean="0"/>
              <a:t>‹#›</a:t>
            </a:fld>
            <a:endParaRPr lang="en-US"/>
          </a:p>
        </p:txBody>
      </p:sp>
    </p:spTree>
    <p:extLst>
      <p:ext uri="{BB962C8B-B14F-4D97-AF65-F5344CB8AC3E}">
        <p14:creationId xmlns:p14="http://schemas.microsoft.com/office/powerpoint/2010/main" val="297991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mailto:Planning@MacombGov.Org"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mailto:Planning@MacombGov.Org"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hyperlink" Target="mailto:Jeff.Schroeder@MacombGov.Org" TargetMode="External"/><Relationship Id="rId10" Type="http://schemas.openxmlformats.org/officeDocument/2006/relationships/hyperlink" Target="mailto:Planning@MacombGov.Org" TargetMode="External"/><Relationship Id="rId4" Type="http://schemas.openxmlformats.org/officeDocument/2006/relationships/image" Target="../media/image5.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515" y="399979"/>
            <a:ext cx="11951972" cy="6159849"/>
            <a:chOff x="160515" y="399979"/>
            <a:chExt cx="11951972" cy="6159849"/>
          </a:xfrm>
        </p:grpSpPr>
        <p:grpSp>
          <p:nvGrpSpPr>
            <p:cNvPr id="22" name="Group 21"/>
            <p:cNvGrpSpPr/>
            <p:nvPr/>
          </p:nvGrpSpPr>
          <p:grpSpPr>
            <a:xfrm>
              <a:off x="160515" y="399979"/>
              <a:ext cx="11951972" cy="6159849"/>
              <a:chOff x="160515" y="399979"/>
              <a:chExt cx="11951972" cy="6159849"/>
            </a:xfrm>
          </p:grpSpPr>
          <p:pic>
            <p:nvPicPr>
              <p:cNvPr id="4" name="Picture 3"/>
              <p:cNvPicPr>
                <a:picLocks noChangeAspect="1"/>
              </p:cNvPicPr>
              <p:nvPr/>
            </p:nvPicPr>
            <p:blipFill>
              <a:blip r:embed="rId2"/>
              <a:stretch>
                <a:fillRect/>
              </a:stretch>
            </p:blipFill>
            <p:spPr>
              <a:xfrm>
                <a:off x="160515" y="399979"/>
                <a:ext cx="11951972" cy="6016724"/>
              </a:xfrm>
              <a:prstGeom prst="rect">
                <a:avLst/>
              </a:prstGeom>
            </p:spPr>
          </p:pic>
          <p:pic>
            <p:nvPicPr>
              <p:cNvPr id="7" name="Picture 6"/>
              <p:cNvPicPr>
                <a:picLocks noChangeAspect="1"/>
              </p:cNvPicPr>
              <p:nvPr/>
            </p:nvPicPr>
            <p:blipFill>
              <a:blip r:embed="rId3"/>
              <a:stretch>
                <a:fillRect/>
              </a:stretch>
            </p:blipFill>
            <p:spPr>
              <a:xfrm>
                <a:off x="9520678" y="1878455"/>
                <a:ext cx="2557037" cy="2510666"/>
              </a:xfrm>
              <a:prstGeom prst="rect">
                <a:avLst/>
              </a:prstGeom>
            </p:spPr>
          </p:pic>
          <p:sp>
            <p:nvSpPr>
              <p:cNvPr id="8" name="Rectangle 7"/>
              <p:cNvSpPr/>
              <p:nvPr/>
            </p:nvSpPr>
            <p:spPr>
              <a:xfrm>
                <a:off x="9597224" y="4269851"/>
                <a:ext cx="2409245"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7815" y="1781092"/>
                <a:ext cx="1835427" cy="4778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52885" y="5701086"/>
                <a:ext cx="7267793" cy="715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62452" y="3403162"/>
                <a:ext cx="2515263"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t="66360"/>
              <a:stretch/>
            </p:blipFill>
            <p:spPr>
              <a:xfrm>
                <a:off x="9485906" y="3767177"/>
                <a:ext cx="2557037" cy="844582"/>
              </a:xfrm>
              <a:prstGeom prst="rect">
                <a:avLst/>
              </a:prstGeom>
            </p:spPr>
          </p:pic>
          <p:sp>
            <p:nvSpPr>
              <p:cNvPr id="14" name="TextBox 13"/>
              <p:cNvSpPr txBox="1"/>
              <p:nvPr/>
            </p:nvSpPr>
            <p:spPr>
              <a:xfrm>
                <a:off x="714450" y="2552081"/>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Projects &amp; Maps</a:t>
                </a:r>
                <a:endParaRPr lang="en-US" sz="1600" dirty="0">
                  <a:latin typeface="Arial Narrow" panose="020B0606020202030204" pitchFamily="34" charset="0"/>
                </a:endParaRPr>
              </a:p>
            </p:txBody>
          </p:sp>
          <p:sp>
            <p:nvSpPr>
              <p:cNvPr id="16" name="TextBox 15"/>
              <p:cNvSpPr txBox="1"/>
              <p:nvPr/>
            </p:nvSpPr>
            <p:spPr>
              <a:xfrm>
                <a:off x="714450" y="1985720"/>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Home</a:t>
                </a:r>
                <a:endParaRPr lang="en-US" sz="1600" dirty="0">
                  <a:latin typeface="Arial Narrow" panose="020B0606020202030204" pitchFamily="34" charset="0"/>
                </a:endParaRPr>
              </a:p>
            </p:txBody>
          </p:sp>
          <p:sp>
            <p:nvSpPr>
              <p:cNvPr id="17" name="TextBox 16"/>
              <p:cNvSpPr txBox="1"/>
              <p:nvPr/>
            </p:nvSpPr>
            <p:spPr>
              <a:xfrm>
                <a:off x="714450" y="2268901"/>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About</a:t>
                </a:r>
                <a:endParaRPr lang="en-US" sz="1600" dirty="0">
                  <a:latin typeface="Arial Narrow" panose="020B0606020202030204" pitchFamily="34" charset="0"/>
                </a:endParaRPr>
              </a:p>
            </p:txBody>
          </p:sp>
          <p:sp>
            <p:nvSpPr>
              <p:cNvPr id="18" name="TextBox 17"/>
              <p:cNvSpPr txBox="1"/>
              <p:nvPr/>
            </p:nvSpPr>
            <p:spPr>
              <a:xfrm>
                <a:off x="637904" y="2835262"/>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Portal</a:t>
                </a:r>
                <a:endParaRPr lang="en-US" sz="1600" dirty="0">
                  <a:latin typeface="Arial Narrow" panose="020B0606020202030204" pitchFamily="34" charset="0"/>
                </a:endParaRPr>
              </a:p>
            </p:txBody>
          </p:sp>
          <p:sp>
            <p:nvSpPr>
              <p:cNvPr id="19" name="TextBox 18"/>
              <p:cNvSpPr txBox="1"/>
              <p:nvPr/>
            </p:nvSpPr>
            <p:spPr>
              <a:xfrm>
                <a:off x="676177" y="3118443"/>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User Group</a:t>
                </a:r>
                <a:endParaRPr lang="en-US" sz="1600" dirty="0">
                  <a:latin typeface="Arial Narrow" panose="020B0606020202030204" pitchFamily="34" charset="0"/>
                </a:endParaRPr>
              </a:p>
            </p:txBody>
          </p:sp>
          <p:sp>
            <p:nvSpPr>
              <p:cNvPr id="20" name="TextBox 19"/>
              <p:cNvSpPr txBox="1"/>
              <p:nvPr/>
            </p:nvSpPr>
            <p:spPr>
              <a:xfrm>
                <a:off x="676177" y="3649554"/>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Contact</a:t>
                </a:r>
                <a:endParaRPr lang="en-US" sz="1600" dirty="0">
                  <a:latin typeface="Arial Narrow" panose="020B0606020202030204" pitchFamily="34" charset="0"/>
                </a:endParaRPr>
              </a:p>
            </p:txBody>
          </p:sp>
          <p:sp>
            <p:nvSpPr>
              <p:cNvPr id="21" name="Rectangle 20"/>
              <p:cNvSpPr/>
              <p:nvPr/>
            </p:nvSpPr>
            <p:spPr>
              <a:xfrm>
                <a:off x="2322663" y="1820855"/>
                <a:ext cx="7238087" cy="4047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322662" y="2043766"/>
                <a:ext cx="3400044" cy="236153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761" t="5140" r="2816" b="11230"/>
              <a:stretch/>
            </p:blipFill>
            <p:spPr>
              <a:xfrm>
                <a:off x="5285602" y="2043767"/>
                <a:ext cx="4158530" cy="2361537"/>
              </a:xfrm>
              <a:prstGeom prst="rect">
                <a:avLst/>
              </a:prstGeom>
            </p:spPr>
          </p:pic>
        </p:grpSp>
        <p:sp>
          <p:nvSpPr>
            <p:cNvPr id="23" name="TextBox 22"/>
            <p:cNvSpPr txBox="1"/>
            <p:nvPr/>
          </p:nvSpPr>
          <p:spPr>
            <a:xfrm>
              <a:off x="3788481" y="4572723"/>
              <a:ext cx="5739199" cy="1569660"/>
            </a:xfrm>
            <a:prstGeom prst="rect">
              <a:avLst/>
            </a:prstGeom>
            <a:noFill/>
          </p:spPr>
          <p:txBody>
            <a:bodyPr wrap="square" rtlCol="0">
              <a:spAutoFit/>
            </a:bodyPr>
            <a:lstStyle/>
            <a:p>
              <a:r>
                <a:rPr lang="en-US" sz="1200" dirty="0"/>
                <a:t>GIS (Geographic Information Systems) is a unit of Macomb County’s Planning &amp; Economic Development Department, but serves the entire County GIS enterprise, all levels of government, the public, and various stakeholders. The primary mission of Macomb County’s GIS is to manage geospatial data, online maps, applications and the architecture to support them</a:t>
              </a:r>
              <a:r>
                <a:rPr lang="en-US" sz="1200" dirty="0" smtClean="0"/>
                <a:t>. </a:t>
              </a:r>
              <a:r>
                <a:rPr lang="en-US" sz="1200" dirty="0"/>
                <a:t>This data and applications are used for analysis to improve decision making and enhance the quality of life for all in Macomb </a:t>
              </a:r>
              <a:r>
                <a:rPr lang="en-US" sz="1200" dirty="0" smtClean="0"/>
                <a:t>County</a:t>
              </a:r>
              <a:r>
                <a:rPr lang="en-US" sz="1200" dirty="0"/>
                <a:t>.</a:t>
              </a:r>
              <a:endParaRPr lang="en-US" sz="1200" b="0" dirty="0" smtClean="0">
                <a:effectLst/>
              </a:endParaRPr>
            </a:p>
            <a:p>
              <a:r>
                <a:rPr lang="en-US" sz="1200" dirty="0" smtClean="0"/>
                <a:t/>
              </a:r>
              <a:br>
                <a:rPr lang="en-US" sz="1200" dirty="0" smtClean="0"/>
              </a:br>
              <a:endParaRPr lang="en-US" sz="1200" dirty="0">
                <a:latin typeface="Arial Narrow" panose="020B0606020202030204" pitchFamily="34" charset="0"/>
              </a:endParaRPr>
            </a:p>
          </p:txBody>
        </p:sp>
        <p:sp>
          <p:nvSpPr>
            <p:cNvPr id="24" name="Rectangle 23"/>
            <p:cNvSpPr/>
            <p:nvPr/>
          </p:nvSpPr>
          <p:spPr>
            <a:xfrm>
              <a:off x="1494845" y="1985720"/>
              <a:ext cx="623169" cy="33855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5836" y="4522546"/>
              <a:ext cx="1299472" cy="1299472"/>
            </a:xfrm>
            <a:prstGeom prst="rect">
              <a:avLst/>
            </a:prstGeom>
          </p:spPr>
        </p:pic>
        <p:sp>
          <p:nvSpPr>
            <p:cNvPr id="42" name="Rectangle 41"/>
            <p:cNvSpPr/>
            <p:nvPr/>
          </p:nvSpPr>
          <p:spPr>
            <a:xfrm>
              <a:off x="9595522" y="2171394"/>
              <a:ext cx="2438717" cy="1458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584732" y="2127199"/>
              <a:ext cx="2428928" cy="1546577"/>
            </a:xfrm>
            <a:prstGeom prst="rect">
              <a:avLst/>
            </a:prstGeom>
            <a:noFill/>
          </p:spPr>
          <p:txBody>
            <a:bodyPr wrap="square" rtlCol="0">
              <a:spAutoFit/>
            </a:bodyPr>
            <a:lstStyle/>
            <a:p>
              <a:r>
                <a:rPr lang="en-US" sz="1050" dirty="0" smtClean="0">
                  <a:solidFill>
                    <a:schemeClr val="accent1">
                      <a:lumMod val="75000"/>
                    </a:schemeClr>
                  </a:solidFill>
                </a:rPr>
                <a:t>Groesbeck Corridor Redevelopment: GIS Provides Site Selection Tool in Collaboration with Local Communities</a:t>
              </a:r>
            </a:p>
            <a:p>
              <a:endParaRPr lang="en-US" sz="1050" dirty="0">
                <a:solidFill>
                  <a:schemeClr val="accent1">
                    <a:lumMod val="75000"/>
                  </a:schemeClr>
                </a:solidFill>
              </a:endParaRPr>
            </a:p>
            <a:p>
              <a:r>
                <a:rPr lang="en-US" sz="1050" dirty="0" smtClean="0">
                  <a:solidFill>
                    <a:schemeClr val="accent1">
                      <a:lumMod val="75000"/>
                    </a:schemeClr>
                  </a:solidFill>
                </a:rPr>
                <a:t>Crime Incident Web Mapping Giving Sheriff Office’s &amp; The Public More Insights</a:t>
              </a:r>
            </a:p>
            <a:p>
              <a:endParaRPr lang="en-US" sz="1050" dirty="0">
                <a:solidFill>
                  <a:schemeClr val="accent1">
                    <a:lumMod val="75000"/>
                  </a:schemeClr>
                </a:solidFill>
              </a:endParaRPr>
            </a:p>
            <a:p>
              <a:r>
                <a:rPr lang="en-US" sz="1050" dirty="0" smtClean="0">
                  <a:solidFill>
                    <a:schemeClr val="accent1">
                      <a:lumMod val="75000"/>
                    </a:schemeClr>
                  </a:solidFill>
                </a:rPr>
                <a:t>Shop Small in Macomb County</a:t>
              </a:r>
              <a:endParaRPr lang="en-US" sz="1050" dirty="0">
                <a:solidFill>
                  <a:schemeClr val="accent1">
                    <a:lumMod val="75000"/>
                  </a:schemeClr>
                </a:solidFill>
                <a:latin typeface="Arial Narrow" panose="020B0606020202030204" pitchFamily="34" charset="0"/>
              </a:endParaRPr>
            </a:p>
          </p:txBody>
        </p:sp>
        <p:sp>
          <p:nvSpPr>
            <p:cNvPr id="44" name="Rectangle 43"/>
            <p:cNvSpPr/>
            <p:nvPr/>
          </p:nvSpPr>
          <p:spPr>
            <a:xfrm>
              <a:off x="9595522" y="4111513"/>
              <a:ext cx="2363873" cy="796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569454" y="4088258"/>
              <a:ext cx="2428928" cy="577081"/>
            </a:xfrm>
            <a:prstGeom prst="rect">
              <a:avLst/>
            </a:prstGeom>
            <a:noFill/>
          </p:spPr>
          <p:txBody>
            <a:bodyPr wrap="square" rtlCol="0">
              <a:spAutoFit/>
            </a:bodyPr>
            <a:lstStyle/>
            <a:p>
              <a:r>
                <a:rPr lang="en-US" sz="1050" dirty="0" smtClean="0">
                  <a:solidFill>
                    <a:schemeClr val="accent1">
                      <a:lumMod val="75000"/>
                    </a:schemeClr>
                  </a:solidFill>
                </a:rPr>
                <a:t>First Meeting of GIS User Groups: 1/1</a:t>
              </a:r>
            </a:p>
            <a:p>
              <a:endParaRPr lang="en-US" sz="1050" dirty="0">
                <a:solidFill>
                  <a:schemeClr val="accent1">
                    <a:lumMod val="75000"/>
                  </a:schemeClr>
                </a:solidFill>
              </a:endParaRPr>
            </a:p>
            <a:p>
              <a:r>
                <a:rPr lang="en-US" sz="1050" dirty="0" smtClean="0">
                  <a:solidFill>
                    <a:schemeClr val="accent1">
                      <a:lumMod val="75000"/>
                    </a:schemeClr>
                  </a:solidFill>
                </a:rPr>
                <a:t>Second Meeting: 4/1</a:t>
              </a:r>
              <a:endParaRPr lang="en-US" sz="1050" dirty="0">
                <a:solidFill>
                  <a:schemeClr val="accent1">
                    <a:lumMod val="75000"/>
                  </a:schemeClr>
                </a:solidFill>
              </a:endParaRPr>
            </a:p>
          </p:txBody>
        </p:sp>
      </p:grpSp>
    </p:spTree>
    <p:extLst>
      <p:ext uri="{BB962C8B-B14F-4D97-AF65-F5344CB8AC3E}">
        <p14:creationId xmlns:p14="http://schemas.microsoft.com/office/powerpoint/2010/main" val="40718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60515" y="399979"/>
            <a:ext cx="11951972" cy="6159849"/>
            <a:chOff x="160515" y="399979"/>
            <a:chExt cx="11951972" cy="6159849"/>
          </a:xfrm>
        </p:grpSpPr>
        <p:grpSp>
          <p:nvGrpSpPr>
            <p:cNvPr id="22" name="Group 21"/>
            <p:cNvGrpSpPr/>
            <p:nvPr/>
          </p:nvGrpSpPr>
          <p:grpSpPr>
            <a:xfrm>
              <a:off x="160515" y="399979"/>
              <a:ext cx="11951972" cy="6159849"/>
              <a:chOff x="160515" y="399979"/>
              <a:chExt cx="11951972" cy="6159849"/>
            </a:xfrm>
          </p:grpSpPr>
          <p:pic>
            <p:nvPicPr>
              <p:cNvPr id="4" name="Picture 3"/>
              <p:cNvPicPr>
                <a:picLocks noChangeAspect="1"/>
              </p:cNvPicPr>
              <p:nvPr/>
            </p:nvPicPr>
            <p:blipFill>
              <a:blip r:embed="rId2"/>
              <a:stretch>
                <a:fillRect/>
              </a:stretch>
            </p:blipFill>
            <p:spPr>
              <a:xfrm>
                <a:off x="160515" y="399979"/>
                <a:ext cx="11951972" cy="6016724"/>
              </a:xfrm>
              <a:prstGeom prst="rect">
                <a:avLst/>
              </a:prstGeom>
            </p:spPr>
          </p:pic>
          <p:pic>
            <p:nvPicPr>
              <p:cNvPr id="7" name="Picture 6"/>
              <p:cNvPicPr>
                <a:picLocks noChangeAspect="1"/>
              </p:cNvPicPr>
              <p:nvPr/>
            </p:nvPicPr>
            <p:blipFill>
              <a:blip r:embed="rId3"/>
              <a:stretch>
                <a:fillRect/>
              </a:stretch>
            </p:blipFill>
            <p:spPr>
              <a:xfrm>
                <a:off x="9520678" y="1878455"/>
                <a:ext cx="2557037" cy="2510666"/>
              </a:xfrm>
              <a:prstGeom prst="rect">
                <a:avLst/>
              </a:prstGeom>
            </p:spPr>
          </p:pic>
          <p:sp>
            <p:nvSpPr>
              <p:cNvPr id="8" name="Rectangle 7"/>
              <p:cNvSpPr/>
              <p:nvPr/>
            </p:nvSpPr>
            <p:spPr>
              <a:xfrm>
                <a:off x="9597224" y="4269851"/>
                <a:ext cx="2409245"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7815" y="1781092"/>
                <a:ext cx="1835427" cy="4778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52885" y="5701086"/>
                <a:ext cx="7267793" cy="715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62452" y="3403162"/>
                <a:ext cx="2515263"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t="66360"/>
              <a:stretch/>
            </p:blipFill>
            <p:spPr>
              <a:xfrm>
                <a:off x="9485906" y="3767177"/>
                <a:ext cx="2557037" cy="844582"/>
              </a:xfrm>
              <a:prstGeom prst="rect">
                <a:avLst/>
              </a:prstGeom>
            </p:spPr>
          </p:pic>
          <p:sp>
            <p:nvSpPr>
              <p:cNvPr id="14" name="TextBox 13"/>
              <p:cNvSpPr txBox="1"/>
              <p:nvPr/>
            </p:nvSpPr>
            <p:spPr>
              <a:xfrm>
                <a:off x="714450" y="2552081"/>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Projects &amp; Maps</a:t>
                </a:r>
                <a:endParaRPr lang="en-US" sz="1600" dirty="0">
                  <a:latin typeface="Arial Narrow" panose="020B0606020202030204" pitchFamily="34" charset="0"/>
                </a:endParaRPr>
              </a:p>
            </p:txBody>
          </p:sp>
          <p:sp>
            <p:nvSpPr>
              <p:cNvPr id="16" name="TextBox 15"/>
              <p:cNvSpPr txBox="1"/>
              <p:nvPr/>
            </p:nvSpPr>
            <p:spPr>
              <a:xfrm>
                <a:off x="714450" y="1985720"/>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Home</a:t>
                </a:r>
                <a:endParaRPr lang="en-US" sz="1600" dirty="0">
                  <a:latin typeface="Arial Narrow" panose="020B0606020202030204" pitchFamily="34" charset="0"/>
                </a:endParaRPr>
              </a:p>
            </p:txBody>
          </p:sp>
          <p:sp>
            <p:nvSpPr>
              <p:cNvPr id="17" name="TextBox 16"/>
              <p:cNvSpPr txBox="1"/>
              <p:nvPr/>
            </p:nvSpPr>
            <p:spPr>
              <a:xfrm>
                <a:off x="714450" y="2268901"/>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About</a:t>
                </a:r>
                <a:endParaRPr lang="en-US" sz="1600" dirty="0">
                  <a:latin typeface="Arial Narrow" panose="020B0606020202030204" pitchFamily="34" charset="0"/>
                </a:endParaRPr>
              </a:p>
            </p:txBody>
          </p:sp>
          <p:sp>
            <p:nvSpPr>
              <p:cNvPr id="18" name="TextBox 17"/>
              <p:cNvSpPr txBox="1"/>
              <p:nvPr/>
            </p:nvSpPr>
            <p:spPr>
              <a:xfrm>
                <a:off x="637904" y="2835262"/>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Portal</a:t>
                </a:r>
                <a:endParaRPr lang="en-US" sz="1600" dirty="0">
                  <a:latin typeface="Arial Narrow" panose="020B0606020202030204" pitchFamily="34" charset="0"/>
                </a:endParaRPr>
              </a:p>
            </p:txBody>
          </p:sp>
          <p:sp>
            <p:nvSpPr>
              <p:cNvPr id="19" name="TextBox 18"/>
              <p:cNvSpPr txBox="1"/>
              <p:nvPr/>
            </p:nvSpPr>
            <p:spPr>
              <a:xfrm>
                <a:off x="676177" y="3118443"/>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User Group</a:t>
                </a:r>
                <a:endParaRPr lang="en-US" sz="1600" dirty="0">
                  <a:latin typeface="Arial Narrow" panose="020B0606020202030204" pitchFamily="34" charset="0"/>
                </a:endParaRPr>
              </a:p>
            </p:txBody>
          </p:sp>
          <p:sp>
            <p:nvSpPr>
              <p:cNvPr id="20" name="TextBox 19"/>
              <p:cNvSpPr txBox="1"/>
              <p:nvPr/>
            </p:nvSpPr>
            <p:spPr>
              <a:xfrm>
                <a:off x="676177" y="3649554"/>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Contact</a:t>
                </a:r>
                <a:endParaRPr lang="en-US" sz="1600" dirty="0">
                  <a:latin typeface="Arial Narrow" panose="020B0606020202030204" pitchFamily="34" charset="0"/>
                </a:endParaRPr>
              </a:p>
            </p:txBody>
          </p:sp>
          <p:sp>
            <p:nvSpPr>
              <p:cNvPr id="21" name="Rectangle 20"/>
              <p:cNvSpPr/>
              <p:nvPr/>
            </p:nvSpPr>
            <p:spPr>
              <a:xfrm>
                <a:off x="2322663" y="1820855"/>
                <a:ext cx="9755052" cy="4047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2357435" y="2607455"/>
              <a:ext cx="9203762" cy="646331"/>
            </a:xfrm>
            <a:prstGeom prst="rect">
              <a:avLst/>
            </a:prstGeom>
            <a:noFill/>
          </p:spPr>
          <p:txBody>
            <a:bodyPr wrap="square" rtlCol="0">
              <a:spAutoFit/>
            </a:bodyPr>
            <a:lstStyle/>
            <a:p>
              <a:r>
                <a:rPr lang="en-US" sz="1200" dirty="0" smtClean="0"/>
                <a:t>GIS stands for Geographic Information Systems and is a powerful tool to manage data, especially spatial data. Macomb </a:t>
              </a:r>
              <a:r>
                <a:rPr lang="en-US" sz="1200" dirty="0"/>
                <a:t>County’s GIS Services maintains a variety of data, maps, and applications related to </a:t>
              </a:r>
              <a:r>
                <a:rPr lang="en-US" sz="1200" dirty="0" smtClean="0"/>
                <a:t>infrastructure, planning &amp; land use, environmental, economic development, and quality of life.</a:t>
              </a:r>
              <a:endParaRPr lang="en-US" sz="1200" dirty="0">
                <a:latin typeface="Arial Narrow" panose="020B0606020202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663" y="1845297"/>
              <a:ext cx="682930" cy="682930"/>
            </a:xfrm>
            <a:prstGeom prst="rect">
              <a:avLst/>
            </a:prstGeom>
          </p:spPr>
        </p:pic>
        <p:sp>
          <p:nvSpPr>
            <p:cNvPr id="24" name="TextBox 23"/>
            <p:cNvSpPr txBox="1"/>
            <p:nvPr/>
          </p:nvSpPr>
          <p:spPr>
            <a:xfrm>
              <a:off x="3005593" y="2014653"/>
              <a:ext cx="2305878" cy="400110"/>
            </a:xfrm>
            <a:prstGeom prst="rect">
              <a:avLst/>
            </a:prstGeom>
            <a:noFill/>
          </p:spPr>
          <p:txBody>
            <a:bodyPr wrap="square" rtlCol="0">
              <a:spAutoFit/>
            </a:bodyPr>
            <a:lstStyle/>
            <a:p>
              <a:r>
                <a:rPr lang="en-US" sz="2000" dirty="0" smtClean="0">
                  <a:latin typeface="Arial Narrow" panose="020B0606020202030204" pitchFamily="34" charset="0"/>
                </a:rPr>
                <a:t>Macomb County GIS</a:t>
              </a:r>
              <a:endParaRPr lang="en-US" sz="2000" dirty="0">
                <a:latin typeface="Arial Narrow" panose="020B0606020202030204" pitchFamily="34" charset="0"/>
              </a:endParaRPr>
            </a:p>
          </p:txBody>
        </p:sp>
        <p:sp>
          <p:nvSpPr>
            <p:cNvPr id="25" name="Rectangle 24"/>
            <p:cNvSpPr/>
            <p:nvPr/>
          </p:nvSpPr>
          <p:spPr>
            <a:xfrm>
              <a:off x="1494845" y="2295822"/>
              <a:ext cx="623169" cy="33855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43636" y="3420423"/>
              <a:ext cx="1690186" cy="163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231485" y="3420423"/>
              <a:ext cx="1690186" cy="163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43282" y="3420423"/>
              <a:ext cx="1690186" cy="163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853178" y="3420423"/>
              <a:ext cx="1690186" cy="163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629493" y="3420424"/>
              <a:ext cx="1690186" cy="163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5082" y="3545760"/>
              <a:ext cx="998255" cy="1114225"/>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3111" y="3516832"/>
              <a:ext cx="1195637" cy="1195637"/>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8006" y="3390887"/>
              <a:ext cx="994978" cy="1375708"/>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1202" y="3510330"/>
              <a:ext cx="1208643" cy="1208643"/>
            </a:xfrm>
            <a:prstGeom prst="rect">
              <a:avLst/>
            </a:prstGeom>
          </p:spPr>
        </p:pic>
        <p:sp>
          <p:nvSpPr>
            <p:cNvPr id="33" name="TextBox 32"/>
            <p:cNvSpPr txBox="1"/>
            <p:nvPr/>
          </p:nvSpPr>
          <p:spPr>
            <a:xfrm>
              <a:off x="2451954" y="4715122"/>
              <a:ext cx="1681868" cy="338554"/>
            </a:xfrm>
            <a:prstGeom prst="rect">
              <a:avLst/>
            </a:prstGeom>
            <a:noFill/>
          </p:spPr>
          <p:txBody>
            <a:bodyPr wrap="square" rtlCol="0">
              <a:spAutoFit/>
            </a:bodyPr>
            <a:lstStyle/>
            <a:p>
              <a:pPr algn="ctr"/>
              <a:r>
                <a:rPr lang="en-US" sz="1600" dirty="0" smtClean="0">
                  <a:latin typeface="Arial Narrow" panose="020B0606020202030204" pitchFamily="34" charset="0"/>
                </a:rPr>
                <a:t>Infrastructure</a:t>
              </a:r>
              <a:endParaRPr lang="en-US" sz="1600" dirty="0">
                <a:latin typeface="Arial Narrow" panose="020B0606020202030204" pitchFamily="34" charset="0"/>
              </a:endParaRPr>
            </a:p>
          </p:txBody>
        </p:sp>
        <p:sp>
          <p:nvSpPr>
            <p:cNvPr id="34" name="TextBox 33"/>
            <p:cNvSpPr txBox="1"/>
            <p:nvPr/>
          </p:nvSpPr>
          <p:spPr>
            <a:xfrm>
              <a:off x="4198682" y="4715122"/>
              <a:ext cx="1775405" cy="338554"/>
            </a:xfrm>
            <a:prstGeom prst="rect">
              <a:avLst/>
            </a:prstGeom>
            <a:noFill/>
          </p:spPr>
          <p:txBody>
            <a:bodyPr wrap="square" rtlCol="0">
              <a:spAutoFit/>
            </a:bodyPr>
            <a:lstStyle/>
            <a:p>
              <a:pPr algn="ctr"/>
              <a:r>
                <a:rPr lang="en-US" sz="1600" dirty="0" smtClean="0">
                  <a:latin typeface="Arial Narrow" panose="020B0606020202030204" pitchFamily="34" charset="0"/>
                </a:rPr>
                <a:t>Planning &amp; Land Use</a:t>
              </a:r>
              <a:endParaRPr lang="en-US" sz="1600" dirty="0">
                <a:latin typeface="Arial Narrow" panose="020B0606020202030204" pitchFamily="34" charset="0"/>
              </a:endParaRPr>
            </a:p>
          </p:txBody>
        </p:sp>
        <p:sp>
          <p:nvSpPr>
            <p:cNvPr id="35" name="TextBox 34"/>
            <p:cNvSpPr txBox="1"/>
            <p:nvPr/>
          </p:nvSpPr>
          <p:spPr>
            <a:xfrm>
              <a:off x="6041767" y="4717424"/>
              <a:ext cx="1691702" cy="338554"/>
            </a:xfrm>
            <a:prstGeom prst="rect">
              <a:avLst/>
            </a:prstGeom>
            <a:noFill/>
          </p:spPr>
          <p:txBody>
            <a:bodyPr wrap="square" rtlCol="0">
              <a:spAutoFit/>
            </a:bodyPr>
            <a:lstStyle/>
            <a:p>
              <a:pPr algn="ctr"/>
              <a:r>
                <a:rPr lang="en-US" sz="1600" dirty="0" smtClean="0">
                  <a:latin typeface="Arial Narrow" panose="020B0606020202030204" pitchFamily="34" charset="0"/>
                </a:rPr>
                <a:t>Environmental</a:t>
              </a:r>
              <a:endParaRPr lang="en-US" sz="1600" dirty="0">
                <a:latin typeface="Arial Narrow" panose="020B0606020202030204" pitchFamily="34" charset="0"/>
              </a:endParaRPr>
            </a:p>
          </p:txBody>
        </p:sp>
        <p:sp>
          <p:nvSpPr>
            <p:cNvPr id="36" name="TextBox 35"/>
            <p:cNvSpPr txBox="1"/>
            <p:nvPr/>
          </p:nvSpPr>
          <p:spPr>
            <a:xfrm>
              <a:off x="7853177" y="4731203"/>
              <a:ext cx="1707573" cy="338554"/>
            </a:xfrm>
            <a:prstGeom prst="rect">
              <a:avLst/>
            </a:prstGeom>
            <a:noFill/>
          </p:spPr>
          <p:txBody>
            <a:bodyPr wrap="square" rtlCol="0">
              <a:spAutoFit/>
            </a:bodyPr>
            <a:lstStyle/>
            <a:p>
              <a:pPr algn="ctr"/>
              <a:r>
                <a:rPr lang="en-US" sz="1600" dirty="0" smtClean="0">
                  <a:latin typeface="Arial Narrow" panose="020B0606020202030204" pitchFamily="34" charset="0"/>
                </a:rPr>
                <a:t>Economic</a:t>
              </a:r>
              <a:endParaRPr lang="en-US" sz="1600" dirty="0">
                <a:latin typeface="Arial Narrow" panose="020B0606020202030204" pitchFamily="34" charset="0"/>
              </a:endParaRPr>
            </a:p>
          </p:txBody>
        </p:sp>
        <p:sp>
          <p:nvSpPr>
            <p:cNvPr id="37" name="TextBox 36"/>
            <p:cNvSpPr txBox="1"/>
            <p:nvPr/>
          </p:nvSpPr>
          <p:spPr>
            <a:xfrm>
              <a:off x="9629493" y="4715122"/>
              <a:ext cx="1690186" cy="338554"/>
            </a:xfrm>
            <a:prstGeom prst="rect">
              <a:avLst/>
            </a:prstGeom>
            <a:noFill/>
          </p:spPr>
          <p:txBody>
            <a:bodyPr wrap="square" rtlCol="0">
              <a:spAutoFit/>
            </a:bodyPr>
            <a:lstStyle/>
            <a:p>
              <a:pPr algn="ctr"/>
              <a:r>
                <a:rPr lang="en-US" sz="1600" dirty="0" smtClean="0">
                  <a:latin typeface="Arial Narrow" panose="020B0606020202030204" pitchFamily="34" charset="0"/>
                </a:rPr>
                <a:t>Quality of Life</a:t>
              </a:r>
              <a:endParaRPr lang="en-US" sz="1600" dirty="0">
                <a:latin typeface="Arial Narrow" panose="020B0606020202030204" pitchFamily="34" charset="0"/>
              </a:endParaRPr>
            </a:p>
          </p:txBody>
        </p: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9529" y="3392431"/>
              <a:ext cx="1332143" cy="1332143"/>
            </a:xfrm>
            <a:prstGeom prst="rect">
              <a:avLst/>
            </a:prstGeom>
          </p:spPr>
        </p:pic>
        <p:sp>
          <p:nvSpPr>
            <p:cNvPr id="39" name="TextBox 38"/>
            <p:cNvSpPr txBox="1"/>
            <p:nvPr/>
          </p:nvSpPr>
          <p:spPr>
            <a:xfrm>
              <a:off x="2440507" y="5069878"/>
              <a:ext cx="1690186" cy="1061829"/>
            </a:xfrm>
            <a:prstGeom prst="rect">
              <a:avLst/>
            </a:prstGeom>
            <a:noFill/>
          </p:spPr>
          <p:txBody>
            <a:bodyPr wrap="square" rtlCol="0">
              <a:spAutoFit/>
            </a:bodyPr>
            <a:lstStyle/>
            <a:p>
              <a:pPr algn="ctr"/>
              <a:r>
                <a:rPr lang="en-US" sz="1050" dirty="0"/>
                <a:t>Location and information about fundamental facilities that are managed by a variety of government entities and are needed to support the county. </a:t>
              </a:r>
              <a:endParaRPr lang="en-US" sz="1050" dirty="0">
                <a:latin typeface="Arial Narrow" panose="020B0606020202030204" pitchFamily="34" charset="0"/>
              </a:endParaRPr>
            </a:p>
          </p:txBody>
        </p:sp>
        <p:sp>
          <p:nvSpPr>
            <p:cNvPr id="40" name="TextBox 39"/>
            <p:cNvSpPr txBox="1"/>
            <p:nvPr/>
          </p:nvSpPr>
          <p:spPr>
            <a:xfrm>
              <a:off x="4250401" y="5069878"/>
              <a:ext cx="1690186" cy="1061829"/>
            </a:xfrm>
            <a:prstGeom prst="rect">
              <a:avLst/>
            </a:prstGeom>
            <a:noFill/>
          </p:spPr>
          <p:txBody>
            <a:bodyPr wrap="square" rtlCol="0">
              <a:spAutoFit/>
            </a:bodyPr>
            <a:lstStyle/>
            <a:p>
              <a:pPr algn="ctr"/>
              <a:r>
                <a:rPr lang="en-US" sz="1050" dirty="0"/>
                <a:t>Data on the variety of different urban planning strategies and land use classifications, to regulate and plan the development of land within the county.</a:t>
              </a:r>
              <a:endParaRPr lang="en-US" sz="1050" dirty="0">
                <a:latin typeface="Arial Narrow" panose="020B0606020202030204" pitchFamily="34" charset="0"/>
              </a:endParaRPr>
            </a:p>
          </p:txBody>
        </p:sp>
        <p:sp>
          <p:nvSpPr>
            <p:cNvPr id="41" name="TextBox 40"/>
            <p:cNvSpPr txBox="1"/>
            <p:nvPr/>
          </p:nvSpPr>
          <p:spPr>
            <a:xfrm>
              <a:off x="9652473" y="5080553"/>
              <a:ext cx="1690186" cy="1061829"/>
            </a:xfrm>
            <a:prstGeom prst="rect">
              <a:avLst/>
            </a:prstGeom>
            <a:noFill/>
          </p:spPr>
          <p:txBody>
            <a:bodyPr wrap="square" rtlCol="0">
              <a:spAutoFit/>
            </a:bodyPr>
            <a:lstStyle/>
            <a:p>
              <a:pPr algn="ctr"/>
              <a:r>
                <a:rPr lang="en-US" sz="1050" dirty="0"/>
                <a:t>Factors that affects the health, comfort, </a:t>
              </a:r>
              <a:r>
                <a:rPr lang="en-US" sz="1050" dirty="0" smtClean="0"/>
                <a:t>happiness, and general </a:t>
              </a:r>
              <a:r>
                <a:rPr lang="en-US" sz="1050" dirty="0"/>
                <a:t>quality of </a:t>
              </a:r>
              <a:r>
                <a:rPr lang="en-US" sz="1050" dirty="0" smtClean="0"/>
                <a:t>life </a:t>
              </a:r>
              <a:r>
                <a:rPr lang="en-US" sz="1050" dirty="0"/>
                <a:t>experienced </a:t>
              </a:r>
              <a:r>
                <a:rPr lang="en-US" sz="1050" dirty="0" smtClean="0"/>
                <a:t>by all of the </a:t>
              </a:r>
              <a:r>
                <a:rPr lang="en-US" sz="1050" dirty="0"/>
                <a:t>people or groups in the county.</a:t>
              </a:r>
              <a:endParaRPr lang="en-US" sz="1050" dirty="0">
                <a:latin typeface="Arial Narrow" panose="020B0606020202030204" pitchFamily="34" charset="0"/>
              </a:endParaRPr>
            </a:p>
          </p:txBody>
        </p:sp>
        <p:sp>
          <p:nvSpPr>
            <p:cNvPr id="42" name="TextBox 41"/>
            <p:cNvSpPr txBox="1"/>
            <p:nvPr/>
          </p:nvSpPr>
          <p:spPr>
            <a:xfrm>
              <a:off x="7847878" y="5071008"/>
              <a:ext cx="1690186" cy="1061829"/>
            </a:xfrm>
            <a:prstGeom prst="rect">
              <a:avLst/>
            </a:prstGeom>
            <a:noFill/>
          </p:spPr>
          <p:txBody>
            <a:bodyPr wrap="square" rtlCol="0">
              <a:spAutoFit/>
            </a:bodyPr>
            <a:lstStyle/>
            <a:p>
              <a:pPr algn="ctr"/>
              <a:r>
                <a:rPr lang="en-US" sz="1050" dirty="0"/>
                <a:t>Information on the county’s </a:t>
              </a:r>
              <a:r>
                <a:rPr lang="en-US" sz="1050" dirty="0" smtClean="0"/>
                <a:t>economic health, </a:t>
              </a:r>
              <a:r>
                <a:rPr lang="en-US" sz="1050" dirty="0"/>
                <a:t>related to businesses economic </a:t>
              </a:r>
              <a:r>
                <a:rPr lang="en-US" sz="1050" dirty="0" smtClean="0"/>
                <a:t>investments, </a:t>
              </a:r>
              <a:r>
                <a:rPr lang="en-US" sz="1050" dirty="0"/>
                <a:t>job </a:t>
              </a:r>
              <a:r>
                <a:rPr lang="en-US" sz="1050" dirty="0" smtClean="0"/>
                <a:t>creation, and industry growth.</a:t>
              </a:r>
              <a:endParaRPr lang="en-US" sz="1050" dirty="0">
                <a:latin typeface="Arial Narrow" panose="020B0606020202030204" pitchFamily="34" charset="0"/>
              </a:endParaRPr>
            </a:p>
          </p:txBody>
        </p:sp>
        <p:sp>
          <p:nvSpPr>
            <p:cNvPr id="43" name="TextBox 42"/>
            <p:cNvSpPr txBox="1"/>
            <p:nvPr/>
          </p:nvSpPr>
          <p:spPr>
            <a:xfrm>
              <a:off x="6043282" y="5075231"/>
              <a:ext cx="1690186" cy="1061829"/>
            </a:xfrm>
            <a:prstGeom prst="rect">
              <a:avLst/>
            </a:prstGeom>
            <a:noFill/>
          </p:spPr>
          <p:txBody>
            <a:bodyPr wrap="square" rtlCol="0">
              <a:spAutoFit/>
            </a:bodyPr>
            <a:lstStyle/>
            <a:p>
              <a:pPr algn="ctr"/>
              <a:r>
                <a:rPr lang="en-US" sz="1050" dirty="0"/>
                <a:t>Tracked facts about the management and status of natural resources, which is vital to support growth and a healthy environment for the whole county.</a:t>
              </a:r>
              <a:endParaRPr lang="en-US" sz="1050" dirty="0">
                <a:latin typeface="Arial Narrow" panose="020B0606020202030204" pitchFamily="34" charset="0"/>
              </a:endParaRPr>
            </a:p>
          </p:txBody>
        </p:sp>
      </p:grpSp>
    </p:spTree>
    <p:extLst>
      <p:ext uri="{BB962C8B-B14F-4D97-AF65-F5344CB8AC3E}">
        <p14:creationId xmlns:p14="http://schemas.microsoft.com/office/powerpoint/2010/main" val="316372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60515" y="399979"/>
            <a:ext cx="11951972" cy="6259671"/>
            <a:chOff x="160515" y="399979"/>
            <a:chExt cx="11951972" cy="6259671"/>
          </a:xfrm>
        </p:grpSpPr>
        <p:grpSp>
          <p:nvGrpSpPr>
            <p:cNvPr id="44" name="Group 43"/>
            <p:cNvGrpSpPr/>
            <p:nvPr/>
          </p:nvGrpSpPr>
          <p:grpSpPr>
            <a:xfrm>
              <a:off x="160515" y="399979"/>
              <a:ext cx="11951972" cy="6259671"/>
              <a:chOff x="160515" y="399979"/>
              <a:chExt cx="11951972" cy="6259671"/>
            </a:xfrm>
          </p:grpSpPr>
          <p:grpSp>
            <p:nvGrpSpPr>
              <p:cNvPr id="22" name="Group 21"/>
              <p:cNvGrpSpPr/>
              <p:nvPr/>
            </p:nvGrpSpPr>
            <p:grpSpPr>
              <a:xfrm>
                <a:off x="160515" y="399979"/>
                <a:ext cx="11951972" cy="6159849"/>
                <a:chOff x="160515" y="399979"/>
                <a:chExt cx="11951972" cy="6159849"/>
              </a:xfrm>
            </p:grpSpPr>
            <p:pic>
              <p:nvPicPr>
                <p:cNvPr id="4" name="Picture 3"/>
                <p:cNvPicPr>
                  <a:picLocks noChangeAspect="1"/>
                </p:cNvPicPr>
                <p:nvPr/>
              </p:nvPicPr>
              <p:blipFill>
                <a:blip r:embed="rId2"/>
                <a:stretch>
                  <a:fillRect/>
                </a:stretch>
              </p:blipFill>
              <p:spPr>
                <a:xfrm>
                  <a:off x="160515" y="399979"/>
                  <a:ext cx="11951972" cy="6016724"/>
                </a:xfrm>
                <a:prstGeom prst="rect">
                  <a:avLst/>
                </a:prstGeom>
              </p:spPr>
            </p:pic>
            <p:pic>
              <p:nvPicPr>
                <p:cNvPr id="7" name="Picture 6"/>
                <p:cNvPicPr>
                  <a:picLocks noChangeAspect="1"/>
                </p:cNvPicPr>
                <p:nvPr/>
              </p:nvPicPr>
              <p:blipFill>
                <a:blip r:embed="rId3"/>
                <a:stretch>
                  <a:fillRect/>
                </a:stretch>
              </p:blipFill>
              <p:spPr>
                <a:xfrm>
                  <a:off x="9520678" y="1878455"/>
                  <a:ext cx="2557037" cy="2510666"/>
                </a:xfrm>
                <a:prstGeom prst="rect">
                  <a:avLst/>
                </a:prstGeom>
              </p:spPr>
            </p:pic>
            <p:sp>
              <p:nvSpPr>
                <p:cNvPr id="8" name="Rectangle 7"/>
                <p:cNvSpPr/>
                <p:nvPr/>
              </p:nvSpPr>
              <p:spPr>
                <a:xfrm>
                  <a:off x="9597224" y="4269851"/>
                  <a:ext cx="2409245"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7815" y="1781092"/>
                  <a:ext cx="1835427" cy="4778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52885" y="5701086"/>
                  <a:ext cx="7267793" cy="715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62452" y="3403162"/>
                  <a:ext cx="2515263"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t="66360"/>
                <a:stretch/>
              </p:blipFill>
              <p:spPr>
                <a:xfrm>
                  <a:off x="9485906" y="3767177"/>
                  <a:ext cx="2557037" cy="844582"/>
                </a:xfrm>
                <a:prstGeom prst="rect">
                  <a:avLst/>
                </a:prstGeom>
              </p:spPr>
            </p:pic>
            <p:sp>
              <p:nvSpPr>
                <p:cNvPr id="14" name="TextBox 13"/>
                <p:cNvSpPr txBox="1"/>
                <p:nvPr/>
              </p:nvSpPr>
              <p:spPr>
                <a:xfrm>
                  <a:off x="714450" y="2552081"/>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Projects &amp; Maps</a:t>
                  </a:r>
                  <a:endParaRPr lang="en-US" sz="1600" dirty="0">
                    <a:latin typeface="Arial Narrow" panose="020B0606020202030204" pitchFamily="34" charset="0"/>
                  </a:endParaRPr>
                </a:p>
              </p:txBody>
            </p:sp>
            <p:sp>
              <p:nvSpPr>
                <p:cNvPr id="16" name="TextBox 15"/>
                <p:cNvSpPr txBox="1"/>
                <p:nvPr/>
              </p:nvSpPr>
              <p:spPr>
                <a:xfrm>
                  <a:off x="714450" y="1985720"/>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Home</a:t>
                  </a:r>
                  <a:endParaRPr lang="en-US" sz="1600" dirty="0">
                    <a:latin typeface="Arial Narrow" panose="020B0606020202030204" pitchFamily="34" charset="0"/>
                  </a:endParaRPr>
                </a:p>
              </p:txBody>
            </p:sp>
            <p:sp>
              <p:nvSpPr>
                <p:cNvPr id="17" name="TextBox 16"/>
                <p:cNvSpPr txBox="1"/>
                <p:nvPr/>
              </p:nvSpPr>
              <p:spPr>
                <a:xfrm>
                  <a:off x="714450" y="2268901"/>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About</a:t>
                  </a:r>
                  <a:endParaRPr lang="en-US" sz="1600" dirty="0">
                    <a:latin typeface="Arial Narrow" panose="020B0606020202030204" pitchFamily="34" charset="0"/>
                  </a:endParaRPr>
                </a:p>
              </p:txBody>
            </p:sp>
            <p:sp>
              <p:nvSpPr>
                <p:cNvPr id="18" name="TextBox 17"/>
                <p:cNvSpPr txBox="1"/>
                <p:nvPr/>
              </p:nvSpPr>
              <p:spPr>
                <a:xfrm>
                  <a:off x="637904" y="2835262"/>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Portal</a:t>
                  </a:r>
                  <a:endParaRPr lang="en-US" sz="1600" dirty="0">
                    <a:latin typeface="Arial Narrow" panose="020B0606020202030204" pitchFamily="34" charset="0"/>
                  </a:endParaRPr>
                </a:p>
              </p:txBody>
            </p:sp>
            <p:sp>
              <p:nvSpPr>
                <p:cNvPr id="19" name="TextBox 18"/>
                <p:cNvSpPr txBox="1"/>
                <p:nvPr/>
              </p:nvSpPr>
              <p:spPr>
                <a:xfrm>
                  <a:off x="676177" y="3118443"/>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User Group</a:t>
                  </a:r>
                  <a:endParaRPr lang="en-US" sz="1600" dirty="0">
                    <a:latin typeface="Arial Narrow" panose="020B0606020202030204" pitchFamily="34" charset="0"/>
                  </a:endParaRPr>
                </a:p>
              </p:txBody>
            </p:sp>
            <p:sp>
              <p:nvSpPr>
                <p:cNvPr id="20" name="TextBox 19"/>
                <p:cNvSpPr txBox="1"/>
                <p:nvPr/>
              </p:nvSpPr>
              <p:spPr>
                <a:xfrm>
                  <a:off x="676177" y="3649554"/>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Contact</a:t>
                  </a:r>
                  <a:endParaRPr lang="en-US" sz="1600" dirty="0">
                    <a:latin typeface="Arial Narrow" panose="020B0606020202030204" pitchFamily="34" charset="0"/>
                  </a:endParaRPr>
                </a:p>
              </p:txBody>
            </p:sp>
            <p:sp>
              <p:nvSpPr>
                <p:cNvPr id="21" name="Rectangle 20"/>
                <p:cNvSpPr/>
                <p:nvPr/>
              </p:nvSpPr>
              <p:spPr>
                <a:xfrm>
                  <a:off x="2322663" y="1820855"/>
                  <a:ext cx="9755052" cy="4047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663" y="1845297"/>
                <a:ext cx="682930" cy="682930"/>
              </a:xfrm>
              <a:prstGeom prst="rect">
                <a:avLst/>
              </a:prstGeom>
            </p:spPr>
          </p:pic>
          <p:sp>
            <p:nvSpPr>
              <p:cNvPr id="24" name="TextBox 23"/>
              <p:cNvSpPr txBox="1"/>
              <p:nvPr/>
            </p:nvSpPr>
            <p:spPr>
              <a:xfrm>
                <a:off x="3005593" y="2014653"/>
                <a:ext cx="2305878" cy="400110"/>
              </a:xfrm>
              <a:prstGeom prst="rect">
                <a:avLst/>
              </a:prstGeom>
              <a:noFill/>
            </p:spPr>
            <p:txBody>
              <a:bodyPr wrap="square" rtlCol="0">
                <a:spAutoFit/>
              </a:bodyPr>
              <a:lstStyle/>
              <a:p>
                <a:r>
                  <a:rPr lang="en-US" sz="2000" dirty="0" smtClean="0">
                    <a:latin typeface="Arial Narrow" panose="020B0606020202030204" pitchFamily="34" charset="0"/>
                  </a:rPr>
                  <a:t>Macomb County GIS</a:t>
                </a:r>
                <a:endParaRPr lang="en-US" sz="2000" dirty="0">
                  <a:latin typeface="Arial Narrow" panose="020B0606020202030204" pitchFamily="34" charset="0"/>
                </a:endParaRPr>
              </a:p>
            </p:txBody>
          </p:sp>
          <p:sp>
            <p:nvSpPr>
              <p:cNvPr id="25" name="Rectangle 24"/>
              <p:cNvSpPr/>
              <p:nvPr/>
            </p:nvSpPr>
            <p:spPr>
              <a:xfrm>
                <a:off x="787179" y="2534352"/>
                <a:ext cx="1330835" cy="33855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43636" y="5010316"/>
                <a:ext cx="1690186" cy="163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231485" y="5010316"/>
                <a:ext cx="1690186" cy="163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43282" y="5010316"/>
                <a:ext cx="1690186" cy="163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853178" y="5010316"/>
                <a:ext cx="1690186" cy="163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629493" y="5010317"/>
                <a:ext cx="1690186" cy="163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5082" y="5135653"/>
                <a:ext cx="998255" cy="1114225"/>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3111" y="5106725"/>
                <a:ext cx="1195637" cy="1195637"/>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8006" y="4980780"/>
                <a:ext cx="994978" cy="1375708"/>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1202" y="5100223"/>
                <a:ext cx="1208643" cy="1208643"/>
              </a:xfrm>
              <a:prstGeom prst="rect">
                <a:avLst/>
              </a:prstGeom>
            </p:spPr>
          </p:pic>
          <p:sp>
            <p:nvSpPr>
              <p:cNvPr id="33" name="TextBox 32"/>
              <p:cNvSpPr txBox="1"/>
              <p:nvPr/>
            </p:nvSpPr>
            <p:spPr>
              <a:xfrm>
                <a:off x="2451954" y="6305015"/>
                <a:ext cx="1681868" cy="338554"/>
              </a:xfrm>
              <a:prstGeom prst="rect">
                <a:avLst/>
              </a:prstGeom>
              <a:noFill/>
            </p:spPr>
            <p:txBody>
              <a:bodyPr wrap="square" rtlCol="0">
                <a:spAutoFit/>
              </a:bodyPr>
              <a:lstStyle/>
              <a:p>
                <a:pPr algn="ctr"/>
                <a:r>
                  <a:rPr lang="en-US" sz="1600" dirty="0" smtClean="0">
                    <a:latin typeface="Arial Narrow" panose="020B0606020202030204" pitchFamily="34" charset="0"/>
                  </a:rPr>
                  <a:t>Infrastructure</a:t>
                </a:r>
                <a:endParaRPr lang="en-US" sz="1600" dirty="0">
                  <a:latin typeface="Arial Narrow" panose="020B0606020202030204" pitchFamily="34" charset="0"/>
                </a:endParaRPr>
              </a:p>
            </p:txBody>
          </p:sp>
          <p:sp>
            <p:nvSpPr>
              <p:cNvPr id="34" name="TextBox 33"/>
              <p:cNvSpPr txBox="1"/>
              <p:nvPr/>
            </p:nvSpPr>
            <p:spPr>
              <a:xfrm>
                <a:off x="4198682" y="6305015"/>
                <a:ext cx="1775405" cy="338554"/>
              </a:xfrm>
              <a:prstGeom prst="rect">
                <a:avLst/>
              </a:prstGeom>
              <a:noFill/>
            </p:spPr>
            <p:txBody>
              <a:bodyPr wrap="square" rtlCol="0">
                <a:spAutoFit/>
              </a:bodyPr>
              <a:lstStyle/>
              <a:p>
                <a:pPr algn="ctr"/>
                <a:r>
                  <a:rPr lang="en-US" sz="1600" dirty="0" smtClean="0">
                    <a:latin typeface="Arial Narrow" panose="020B0606020202030204" pitchFamily="34" charset="0"/>
                  </a:rPr>
                  <a:t>Planning &amp; Land Use</a:t>
                </a:r>
                <a:endParaRPr lang="en-US" sz="1600" dirty="0">
                  <a:latin typeface="Arial Narrow" panose="020B0606020202030204" pitchFamily="34" charset="0"/>
                </a:endParaRPr>
              </a:p>
            </p:txBody>
          </p:sp>
          <p:sp>
            <p:nvSpPr>
              <p:cNvPr id="35" name="TextBox 34"/>
              <p:cNvSpPr txBox="1"/>
              <p:nvPr/>
            </p:nvSpPr>
            <p:spPr>
              <a:xfrm>
                <a:off x="6041767" y="6307317"/>
                <a:ext cx="1691702" cy="338554"/>
              </a:xfrm>
              <a:prstGeom prst="rect">
                <a:avLst/>
              </a:prstGeom>
              <a:noFill/>
            </p:spPr>
            <p:txBody>
              <a:bodyPr wrap="square" rtlCol="0">
                <a:spAutoFit/>
              </a:bodyPr>
              <a:lstStyle/>
              <a:p>
                <a:pPr algn="ctr"/>
                <a:r>
                  <a:rPr lang="en-US" sz="1600" dirty="0" smtClean="0">
                    <a:latin typeface="Arial Narrow" panose="020B0606020202030204" pitchFamily="34" charset="0"/>
                  </a:rPr>
                  <a:t>Environmental</a:t>
                </a:r>
                <a:endParaRPr lang="en-US" sz="1600" dirty="0">
                  <a:latin typeface="Arial Narrow" panose="020B0606020202030204" pitchFamily="34" charset="0"/>
                </a:endParaRPr>
              </a:p>
            </p:txBody>
          </p:sp>
          <p:sp>
            <p:nvSpPr>
              <p:cNvPr id="36" name="TextBox 35"/>
              <p:cNvSpPr txBox="1"/>
              <p:nvPr/>
            </p:nvSpPr>
            <p:spPr>
              <a:xfrm>
                <a:off x="7853177" y="6321096"/>
                <a:ext cx="1707573" cy="338554"/>
              </a:xfrm>
              <a:prstGeom prst="rect">
                <a:avLst/>
              </a:prstGeom>
              <a:noFill/>
            </p:spPr>
            <p:txBody>
              <a:bodyPr wrap="square" rtlCol="0">
                <a:spAutoFit/>
              </a:bodyPr>
              <a:lstStyle/>
              <a:p>
                <a:pPr algn="ctr"/>
                <a:r>
                  <a:rPr lang="en-US" sz="1600" dirty="0" smtClean="0">
                    <a:latin typeface="Arial Narrow" panose="020B0606020202030204" pitchFamily="34" charset="0"/>
                  </a:rPr>
                  <a:t>Economic</a:t>
                </a:r>
                <a:endParaRPr lang="en-US" sz="1600" dirty="0">
                  <a:latin typeface="Arial Narrow" panose="020B0606020202030204" pitchFamily="34" charset="0"/>
                </a:endParaRPr>
              </a:p>
            </p:txBody>
          </p:sp>
          <p:sp>
            <p:nvSpPr>
              <p:cNvPr id="37" name="TextBox 36"/>
              <p:cNvSpPr txBox="1"/>
              <p:nvPr/>
            </p:nvSpPr>
            <p:spPr>
              <a:xfrm>
                <a:off x="9629493" y="6305015"/>
                <a:ext cx="1690186" cy="338554"/>
              </a:xfrm>
              <a:prstGeom prst="rect">
                <a:avLst/>
              </a:prstGeom>
              <a:noFill/>
            </p:spPr>
            <p:txBody>
              <a:bodyPr wrap="square" rtlCol="0">
                <a:spAutoFit/>
              </a:bodyPr>
              <a:lstStyle/>
              <a:p>
                <a:pPr algn="ctr"/>
                <a:r>
                  <a:rPr lang="en-US" sz="1600" dirty="0" smtClean="0">
                    <a:latin typeface="Arial Narrow" panose="020B0606020202030204" pitchFamily="34" charset="0"/>
                  </a:rPr>
                  <a:t>Quality of Life</a:t>
                </a:r>
                <a:endParaRPr lang="en-US" sz="1600" dirty="0">
                  <a:latin typeface="Arial Narrow" panose="020B0606020202030204" pitchFamily="34" charset="0"/>
                </a:endParaRPr>
              </a:p>
            </p:txBody>
          </p: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9529" y="4982324"/>
                <a:ext cx="1332143" cy="1332143"/>
              </a:xfrm>
              <a:prstGeom prst="rect">
                <a:avLst/>
              </a:prstGeom>
            </p:spPr>
          </p:pic>
        </p:grpSp>
        <p:pic>
          <p:nvPicPr>
            <p:cNvPr id="5" name="Picture 4"/>
            <p:cNvPicPr>
              <a:picLocks noChangeAspect="1"/>
            </p:cNvPicPr>
            <p:nvPr/>
          </p:nvPicPr>
          <p:blipFill>
            <a:blip r:embed="rId10"/>
            <a:stretch>
              <a:fillRect/>
            </a:stretch>
          </p:blipFill>
          <p:spPr>
            <a:xfrm>
              <a:off x="2443637" y="2576408"/>
              <a:ext cx="8876042" cy="1808850"/>
            </a:xfrm>
            <a:prstGeom prst="rect">
              <a:avLst/>
            </a:prstGeom>
          </p:spPr>
        </p:pic>
        <p:sp>
          <p:nvSpPr>
            <p:cNvPr id="6" name="Rectangle 5"/>
            <p:cNvSpPr/>
            <p:nvPr/>
          </p:nvSpPr>
          <p:spPr>
            <a:xfrm>
              <a:off x="2473331" y="2592832"/>
              <a:ext cx="8846347" cy="247352"/>
            </a:xfrm>
            <a:prstGeom prst="rect">
              <a:avLst/>
            </a:prstGeom>
            <a:solidFill>
              <a:srgbClr val="EA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431556" y="2544130"/>
              <a:ext cx="2736792" cy="338554"/>
            </a:xfrm>
            <a:prstGeom prst="rect">
              <a:avLst/>
            </a:prstGeom>
            <a:noFill/>
          </p:spPr>
          <p:txBody>
            <a:bodyPr wrap="square" rtlCol="0">
              <a:spAutoFit/>
            </a:bodyPr>
            <a:lstStyle/>
            <a:p>
              <a:r>
                <a:rPr lang="en-US" sz="1600" dirty="0" smtClean="0">
                  <a:latin typeface="Arial Narrow" panose="020B0606020202030204" pitchFamily="34" charset="0"/>
                </a:rPr>
                <a:t>Recent Projects &amp; Maps</a:t>
              </a:r>
              <a:endParaRPr lang="en-US" sz="1600" dirty="0">
                <a:latin typeface="Arial Narrow" panose="020B0606020202030204" pitchFamily="34" charset="0"/>
              </a:endParaRPr>
            </a:p>
          </p:txBody>
        </p:sp>
        <p:sp>
          <p:nvSpPr>
            <p:cNvPr id="46" name="Rectangle 45"/>
            <p:cNvSpPr/>
            <p:nvPr/>
          </p:nvSpPr>
          <p:spPr>
            <a:xfrm>
              <a:off x="2442349" y="4707827"/>
              <a:ext cx="8877329" cy="247352"/>
            </a:xfrm>
            <a:prstGeom prst="rect">
              <a:avLst/>
            </a:prstGeom>
            <a:solidFill>
              <a:srgbClr val="EA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426250" y="4679477"/>
              <a:ext cx="2408143" cy="338554"/>
            </a:xfrm>
            <a:prstGeom prst="rect">
              <a:avLst/>
            </a:prstGeom>
            <a:noFill/>
          </p:spPr>
          <p:txBody>
            <a:bodyPr wrap="square" rtlCol="0">
              <a:spAutoFit/>
            </a:bodyPr>
            <a:lstStyle/>
            <a:p>
              <a:r>
                <a:rPr lang="en-US" sz="1600" dirty="0" smtClean="0">
                  <a:latin typeface="Arial Narrow" panose="020B0606020202030204" pitchFamily="34" charset="0"/>
                </a:rPr>
                <a:t>Browse Other Maps &amp; Data</a:t>
              </a:r>
              <a:endParaRPr lang="en-US" sz="1600" dirty="0">
                <a:latin typeface="Arial Narrow" panose="020B0606020202030204" pitchFamily="34" charset="0"/>
              </a:endParaRPr>
            </a:p>
          </p:txBody>
        </p:sp>
      </p:grpSp>
    </p:spTree>
    <p:extLst>
      <p:ext uri="{BB962C8B-B14F-4D97-AF65-F5344CB8AC3E}">
        <p14:creationId xmlns:p14="http://schemas.microsoft.com/office/powerpoint/2010/main" val="344538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60515" y="399979"/>
            <a:ext cx="11951972" cy="6159849"/>
            <a:chOff x="160515" y="399979"/>
            <a:chExt cx="11951972" cy="6159849"/>
          </a:xfrm>
        </p:grpSpPr>
        <p:grpSp>
          <p:nvGrpSpPr>
            <p:cNvPr id="44" name="Group 43"/>
            <p:cNvGrpSpPr/>
            <p:nvPr/>
          </p:nvGrpSpPr>
          <p:grpSpPr>
            <a:xfrm>
              <a:off x="160515" y="399979"/>
              <a:ext cx="11951972" cy="6159849"/>
              <a:chOff x="160515" y="399979"/>
              <a:chExt cx="11951972" cy="6159849"/>
            </a:xfrm>
          </p:grpSpPr>
          <p:grpSp>
            <p:nvGrpSpPr>
              <p:cNvPr id="22" name="Group 21"/>
              <p:cNvGrpSpPr/>
              <p:nvPr/>
            </p:nvGrpSpPr>
            <p:grpSpPr>
              <a:xfrm>
                <a:off x="160515" y="399979"/>
                <a:ext cx="11951972" cy="6159849"/>
                <a:chOff x="160515" y="399979"/>
                <a:chExt cx="11951972" cy="6159849"/>
              </a:xfrm>
            </p:grpSpPr>
            <p:pic>
              <p:nvPicPr>
                <p:cNvPr id="4" name="Picture 3"/>
                <p:cNvPicPr>
                  <a:picLocks noChangeAspect="1"/>
                </p:cNvPicPr>
                <p:nvPr/>
              </p:nvPicPr>
              <p:blipFill>
                <a:blip r:embed="rId2"/>
                <a:stretch>
                  <a:fillRect/>
                </a:stretch>
              </p:blipFill>
              <p:spPr>
                <a:xfrm>
                  <a:off x="160515" y="399979"/>
                  <a:ext cx="11951972" cy="6016724"/>
                </a:xfrm>
                <a:prstGeom prst="rect">
                  <a:avLst/>
                </a:prstGeom>
              </p:spPr>
            </p:pic>
            <p:pic>
              <p:nvPicPr>
                <p:cNvPr id="7" name="Picture 6"/>
                <p:cNvPicPr>
                  <a:picLocks noChangeAspect="1"/>
                </p:cNvPicPr>
                <p:nvPr/>
              </p:nvPicPr>
              <p:blipFill>
                <a:blip r:embed="rId3"/>
                <a:stretch>
                  <a:fillRect/>
                </a:stretch>
              </p:blipFill>
              <p:spPr>
                <a:xfrm>
                  <a:off x="9520678" y="1878455"/>
                  <a:ext cx="2557037" cy="2510666"/>
                </a:xfrm>
                <a:prstGeom prst="rect">
                  <a:avLst/>
                </a:prstGeom>
              </p:spPr>
            </p:pic>
            <p:sp>
              <p:nvSpPr>
                <p:cNvPr id="8" name="Rectangle 7"/>
                <p:cNvSpPr/>
                <p:nvPr/>
              </p:nvSpPr>
              <p:spPr>
                <a:xfrm>
                  <a:off x="9597224" y="4269851"/>
                  <a:ext cx="2409245"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7815" y="1781092"/>
                  <a:ext cx="1835427" cy="4778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52885" y="5701086"/>
                  <a:ext cx="7267793" cy="715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62452" y="3403162"/>
                  <a:ext cx="2515263"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t="66360"/>
                <a:stretch/>
              </p:blipFill>
              <p:spPr>
                <a:xfrm>
                  <a:off x="9485906" y="3767177"/>
                  <a:ext cx="2557037" cy="844582"/>
                </a:xfrm>
                <a:prstGeom prst="rect">
                  <a:avLst/>
                </a:prstGeom>
              </p:spPr>
            </p:pic>
            <p:sp>
              <p:nvSpPr>
                <p:cNvPr id="14" name="TextBox 13"/>
                <p:cNvSpPr txBox="1"/>
                <p:nvPr/>
              </p:nvSpPr>
              <p:spPr>
                <a:xfrm>
                  <a:off x="714450" y="2567983"/>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Projects &amp; Maps</a:t>
                  </a:r>
                  <a:endParaRPr lang="en-US" sz="1600" dirty="0">
                    <a:latin typeface="Arial Narrow" panose="020B0606020202030204" pitchFamily="34" charset="0"/>
                  </a:endParaRPr>
                </a:p>
              </p:txBody>
            </p:sp>
            <p:sp>
              <p:nvSpPr>
                <p:cNvPr id="16" name="TextBox 15"/>
                <p:cNvSpPr txBox="1"/>
                <p:nvPr/>
              </p:nvSpPr>
              <p:spPr>
                <a:xfrm>
                  <a:off x="714450" y="1985720"/>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Home</a:t>
                  </a:r>
                  <a:endParaRPr lang="en-US" sz="1600" dirty="0">
                    <a:latin typeface="Arial Narrow" panose="020B0606020202030204" pitchFamily="34" charset="0"/>
                  </a:endParaRPr>
                </a:p>
              </p:txBody>
            </p:sp>
            <p:sp>
              <p:nvSpPr>
                <p:cNvPr id="17" name="TextBox 16"/>
                <p:cNvSpPr txBox="1"/>
                <p:nvPr/>
              </p:nvSpPr>
              <p:spPr>
                <a:xfrm>
                  <a:off x="714450" y="2268901"/>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About</a:t>
                  </a:r>
                  <a:endParaRPr lang="en-US" sz="1600" dirty="0">
                    <a:latin typeface="Arial Narrow" panose="020B0606020202030204" pitchFamily="34" charset="0"/>
                  </a:endParaRPr>
                </a:p>
              </p:txBody>
            </p:sp>
            <p:sp>
              <p:nvSpPr>
                <p:cNvPr id="18" name="TextBox 17"/>
                <p:cNvSpPr txBox="1"/>
                <p:nvPr/>
              </p:nvSpPr>
              <p:spPr>
                <a:xfrm>
                  <a:off x="637904" y="2835262"/>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Portal</a:t>
                  </a:r>
                  <a:endParaRPr lang="en-US" sz="1600" dirty="0">
                    <a:latin typeface="Arial Narrow" panose="020B0606020202030204" pitchFamily="34" charset="0"/>
                  </a:endParaRPr>
                </a:p>
              </p:txBody>
            </p:sp>
            <p:sp>
              <p:nvSpPr>
                <p:cNvPr id="19" name="TextBox 18"/>
                <p:cNvSpPr txBox="1"/>
                <p:nvPr/>
              </p:nvSpPr>
              <p:spPr>
                <a:xfrm>
                  <a:off x="676177" y="3118443"/>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User Group</a:t>
                  </a:r>
                  <a:endParaRPr lang="en-US" sz="1600" dirty="0">
                    <a:latin typeface="Arial Narrow" panose="020B0606020202030204" pitchFamily="34" charset="0"/>
                  </a:endParaRPr>
                </a:p>
              </p:txBody>
            </p:sp>
            <p:sp>
              <p:nvSpPr>
                <p:cNvPr id="20" name="TextBox 19"/>
                <p:cNvSpPr txBox="1"/>
                <p:nvPr/>
              </p:nvSpPr>
              <p:spPr>
                <a:xfrm>
                  <a:off x="676177" y="3649554"/>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Contact</a:t>
                  </a:r>
                  <a:endParaRPr lang="en-US" sz="1600" dirty="0">
                    <a:latin typeface="Arial Narrow" panose="020B0606020202030204" pitchFamily="34" charset="0"/>
                  </a:endParaRPr>
                </a:p>
              </p:txBody>
            </p:sp>
            <p:sp>
              <p:nvSpPr>
                <p:cNvPr id="21" name="Rectangle 20"/>
                <p:cNvSpPr/>
                <p:nvPr/>
              </p:nvSpPr>
              <p:spPr>
                <a:xfrm>
                  <a:off x="2322663" y="1820855"/>
                  <a:ext cx="9755052" cy="4047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663" y="1845297"/>
                <a:ext cx="682930" cy="682930"/>
              </a:xfrm>
              <a:prstGeom prst="rect">
                <a:avLst/>
              </a:prstGeom>
            </p:spPr>
          </p:pic>
          <p:sp>
            <p:nvSpPr>
              <p:cNvPr id="24" name="TextBox 23"/>
              <p:cNvSpPr txBox="1"/>
              <p:nvPr/>
            </p:nvSpPr>
            <p:spPr>
              <a:xfrm>
                <a:off x="3005593" y="2014653"/>
                <a:ext cx="2305878" cy="400110"/>
              </a:xfrm>
              <a:prstGeom prst="rect">
                <a:avLst/>
              </a:prstGeom>
              <a:noFill/>
            </p:spPr>
            <p:txBody>
              <a:bodyPr wrap="square" rtlCol="0">
                <a:spAutoFit/>
              </a:bodyPr>
              <a:lstStyle/>
              <a:p>
                <a:r>
                  <a:rPr lang="en-US" sz="2000" dirty="0" smtClean="0">
                    <a:latin typeface="Arial Narrow" panose="020B0606020202030204" pitchFamily="34" charset="0"/>
                  </a:rPr>
                  <a:t>Macomb County GIS</a:t>
                </a:r>
                <a:endParaRPr lang="en-US" sz="2000" dirty="0">
                  <a:latin typeface="Arial Narrow" panose="020B0606020202030204" pitchFamily="34" charset="0"/>
                </a:endParaRPr>
              </a:p>
            </p:txBody>
          </p:sp>
          <p:sp>
            <p:nvSpPr>
              <p:cNvPr id="25" name="Rectangle 24"/>
              <p:cNvSpPr/>
              <p:nvPr/>
            </p:nvSpPr>
            <p:spPr>
              <a:xfrm>
                <a:off x="787179" y="2835262"/>
                <a:ext cx="1330835" cy="33855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357435" y="2694263"/>
              <a:ext cx="3003294" cy="2123658"/>
            </a:xfrm>
            <a:prstGeom prst="rect">
              <a:avLst/>
            </a:prstGeom>
            <a:noFill/>
          </p:spPr>
          <p:txBody>
            <a:bodyPr wrap="square" rtlCol="0">
              <a:spAutoFit/>
            </a:bodyPr>
            <a:lstStyle/>
            <a:p>
              <a:r>
                <a:rPr lang="en-US" sz="1200" dirty="0"/>
                <a:t>This online portal is where Macomb County’s GIS hosts data, maps, and applications for the County enterprise and public to use and analyze. Macomb County’s GIS is in collaboration with ESRI and other agencies to support web content infrastructure and interfaces. If you would like to request to data or additional access to the portal? Email: </a:t>
              </a:r>
              <a:r>
                <a:rPr lang="en-US" sz="1200" dirty="0">
                  <a:hlinkClick r:id="rId5"/>
                </a:rPr>
                <a:t>Planning@MacombGov.Org</a:t>
              </a:r>
              <a:r>
                <a:rPr lang="en-US" sz="1200" dirty="0" smtClean="0"/>
                <a:t>.</a:t>
              </a:r>
            </a:p>
            <a:p>
              <a:endParaRPr lang="en-US" sz="1200" dirty="0">
                <a:latin typeface="Arial Narrow" panose="020B0606020202030204" pitchFamily="34" charset="0"/>
              </a:endParaRPr>
            </a:p>
            <a:p>
              <a:r>
                <a:rPr lang="en-US" sz="1200" dirty="0" smtClean="0">
                  <a:latin typeface="Arial Narrow" panose="020B0606020202030204" pitchFamily="34" charset="0"/>
                </a:rPr>
                <a:t>Portal: </a:t>
              </a:r>
              <a:r>
                <a:rPr lang="en-US" sz="1200" dirty="0" err="1" smtClean="0">
                  <a:hlinkClick r:id="rId5"/>
                </a:rPr>
                <a:t>GIS.MacombGov.Org</a:t>
              </a:r>
              <a:r>
                <a:rPr lang="en-US" sz="1200" dirty="0"/>
                <a:t>.</a:t>
              </a:r>
            </a:p>
          </p:txBody>
        </p:sp>
        <p:pic>
          <p:nvPicPr>
            <p:cNvPr id="23" name="Picture 22"/>
            <p:cNvPicPr>
              <a:picLocks noChangeAspect="1"/>
            </p:cNvPicPr>
            <p:nvPr/>
          </p:nvPicPr>
          <p:blipFill rotWithShape="1">
            <a:blip r:embed="rId6"/>
            <a:srcRect l="6319" r="8854" b="12005"/>
            <a:stretch/>
          </p:blipFill>
          <p:spPr>
            <a:xfrm>
              <a:off x="5409869" y="2066151"/>
              <a:ext cx="6416687" cy="3628514"/>
            </a:xfrm>
            <a:prstGeom prst="rect">
              <a:avLst/>
            </a:prstGeom>
          </p:spPr>
        </p:pic>
      </p:grpSp>
    </p:spTree>
    <p:extLst>
      <p:ext uri="{BB962C8B-B14F-4D97-AF65-F5344CB8AC3E}">
        <p14:creationId xmlns:p14="http://schemas.microsoft.com/office/powerpoint/2010/main" val="254220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0515" y="399979"/>
            <a:ext cx="11951972" cy="6159849"/>
            <a:chOff x="160515" y="399979"/>
            <a:chExt cx="11951972" cy="6159849"/>
          </a:xfrm>
        </p:grpSpPr>
        <p:grpSp>
          <p:nvGrpSpPr>
            <p:cNvPr id="39" name="Group 38"/>
            <p:cNvGrpSpPr/>
            <p:nvPr/>
          </p:nvGrpSpPr>
          <p:grpSpPr>
            <a:xfrm>
              <a:off x="160515" y="399979"/>
              <a:ext cx="11951972" cy="6159849"/>
              <a:chOff x="160515" y="399979"/>
              <a:chExt cx="11951972" cy="6159849"/>
            </a:xfrm>
          </p:grpSpPr>
          <p:grpSp>
            <p:nvGrpSpPr>
              <p:cNvPr id="44" name="Group 43"/>
              <p:cNvGrpSpPr/>
              <p:nvPr/>
            </p:nvGrpSpPr>
            <p:grpSpPr>
              <a:xfrm>
                <a:off x="160515" y="399979"/>
                <a:ext cx="11951972" cy="6159849"/>
                <a:chOff x="160515" y="399979"/>
                <a:chExt cx="11951972" cy="6159849"/>
              </a:xfrm>
            </p:grpSpPr>
            <p:grpSp>
              <p:nvGrpSpPr>
                <p:cNvPr id="22" name="Group 21"/>
                <p:cNvGrpSpPr/>
                <p:nvPr/>
              </p:nvGrpSpPr>
              <p:grpSpPr>
                <a:xfrm>
                  <a:off x="160515" y="399979"/>
                  <a:ext cx="11951972" cy="6159849"/>
                  <a:chOff x="160515" y="399979"/>
                  <a:chExt cx="11951972" cy="6159849"/>
                </a:xfrm>
              </p:grpSpPr>
              <p:pic>
                <p:nvPicPr>
                  <p:cNvPr id="4" name="Picture 3"/>
                  <p:cNvPicPr>
                    <a:picLocks noChangeAspect="1"/>
                  </p:cNvPicPr>
                  <p:nvPr/>
                </p:nvPicPr>
                <p:blipFill>
                  <a:blip r:embed="rId2"/>
                  <a:stretch>
                    <a:fillRect/>
                  </a:stretch>
                </p:blipFill>
                <p:spPr>
                  <a:xfrm>
                    <a:off x="160515" y="399979"/>
                    <a:ext cx="11951972" cy="6016724"/>
                  </a:xfrm>
                  <a:prstGeom prst="rect">
                    <a:avLst/>
                  </a:prstGeom>
                </p:spPr>
              </p:pic>
              <p:pic>
                <p:nvPicPr>
                  <p:cNvPr id="7" name="Picture 6"/>
                  <p:cNvPicPr>
                    <a:picLocks noChangeAspect="1"/>
                  </p:cNvPicPr>
                  <p:nvPr/>
                </p:nvPicPr>
                <p:blipFill>
                  <a:blip r:embed="rId3"/>
                  <a:stretch>
                    <a:fillRect/>
                  </a:stretch>
                </p:blipFill>
                <p:spPr>
                  <a:xfrm>
                    <a:off x="9520678" y="1878455"/>
                    <a:ext cx="2557037" cy="2510666"/>
                  </a:xfrm>
                  <a:prstGeom prst="rect">
                    <a:avLst/>
                  </a:prstGeom>
                </p:spPr>
              </p:pic>
              <p:sp>
                <p:nvSpPr>
                  <p:cNvPr id="8" name="Rectangle 7"/>
                  <p:cNvSpPr/>
                  <p:nvPr/>
                </p:nvSpPr>
                <p:spPr>
                  <a:xfrm>
                    <a:off x="9597224" y="4269851"/>
                    <a:ext cx="2409245"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7815" y="1781092"/>
                    <a:ext cx="1835427" cy="4778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52885" y="5701086"/>
                    <a:ext cx="7267793" cy="715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62452" y="3403162"/>
                    <a:ext cx="2515263"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t="66360"/>
                  <a:stretch/>
                </p:blipFill>
                <p:spPr>
                  <a:xfrm>
                    <a:off x="9485906" y="3767177"/>
                    <a:ext cx="2557037" cy="844582"/>
                  </a:xfrm>
                  <a:prstGeom prst="rect">
                    <a:avLst/>
                  </a:prstGeom>
                </p:spPr>
              </p:pic>
              <p:sp>
                <p:nvSpPr>
                  <p:cNvPr id="14" name="TextBox 13"/>
                  <p:cNvSpPr txBox="1"/>
                  <p:nvPr/>
                </p:nvSpPr>
                <p:spPr>
                  <a:xfrm>
                    <a:off x="714450" y="2567983"/>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Projects &amp; Maps</a:t>
                    </a:r>
                    <a:endParaRPr lang="en-US" sz="1600" dirty="0">
                      <a:latin typeface="Arial Narrow" panose="020B0606020202030204" pitchFamily="34" charset="0"/>
                    </a:endParaRPr>
                  </a:p>
                </p:txBody>
              </p:sp>
              <p:sp>
                <p:nvSpPr>
                  <p:cNvPr id="16" name="TextBox 15"/>
                  <p:cNvSpPr txBox="1"/>
                  <p:nvPr/>
                </p:nvSpPr>
                <p:spPr>
                  <a:xfrm>
                    <a:off x="714450" y="1985720"/>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Home</a:t>
                    </a:r>
                    <a:endParaRPr lang="en-US" sz="1600" dirty="0">
                      <a:latin typeface="Arial Narrow" panose="020B0606020202030204" pitchFamily="34" charset="0"/>
                    </a:endParaRPr>
                  </a:p>
                </p:txBody>
              </p:sp>
              <p:sp>
                <p:nvSpPr>
                  <p:cNvPr id="17" name="TextBox 16"/>
                  <p:cNvSpPr txBox="1"/>
                  <p:nvPr/>
                </p:nvSpPr>
                <p:spPr>
                  <a:xfrm>
                    <a:off x="714450" y="2268901"/>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About</a:t>
                    </a:r>
                    <a:endParaRPr lang="en-US" sz="1600" dirty="0">
                      <a:latin typeface="Arial Narrow" panose="020B0606020202030204" pitchFamily="34" charset="0"/>
                    </a:endParaRPr>
                  </a:p>
                </p:txBody>
              </p:sp>
              <p:sp>
                <p:nvSpPr>
                  <p:cNvPr id="18" name="TextBox 17"/>
                  <p:cNvSpPr txBox="1"/>
                  <p:nvPr/>
                </p:nvSpPr>
                <p:spPr>
                  <a:xfrm>
                    <a:off x="637904" y="2835262"/>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Portal</a:t>
                    </a:r>
                    <a:endParaRPr lang="en-US" sz="1600" dirty="0">
                      <a:latin typeface="Arial Narrow" panose="020B0606020202030204" pitchFamily="34" charset="0"/>
                    </a:endParaRPr>
                  </a:p>
                </p:txBody>
              </p:sp>
              <p:sp>
                <p:nvSpPr>
                  <p:cNvPr id="19" name="TextBox 18"/>
                  <p:cNvSpPr txBox="1"/>
                  <p:nvPr/>
                </p:nvSpPr>
                <p:spPr>
                  <a:xfrm>
                    <a:off x="676177" y="3118443"/>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User Group</a:t>
                    </a:r>
                    <a:endParaRPr lang="en-US" sz="1600" dirty="0">
                      <a:latin typeface="Arial Narrow" panose="020B0606020202030204" pitchFamily="34" charset="0"/>
                    </a:endParaRPr>
                  </a:p>
                </p:txBody>
              </p:sp>
              <p:sp>
                <p:nvSpPr>
                  <p:cNvPr id="20" name="TextBox 19"/>
                  <p:cNvSpPr txBox="1"/>
                  <p:nvPr/>
                </p:nvSpPr>
                <p:spPr>
                  <a:xfrm>
                    <a:off x="676177" y="3649554"/>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Contact</a:t>
                    </a:r>
                    <a:endParaRPr lang="en-US" sz="1600" dirty="0">
                      <a:latin typeface="Arial Narrow" panose="020B0606020202030204" pitchFamily="34" charset="0"/>
                    </a:endParaRPr>
                  </a:p>
                </p:txBody>
              </p:sp>
              <p:sp>
                <p:nvSpPr>
                  <p:cNvPr id="21" name="Rectangle 20"/>
                  <p:cNvSpPr/>
                  <p:nvPr/>
                </p:nvSpPr>
                <p:spPr>
                  <a:xfrm>
                    <a:off x="2322663" y="1820855"/>
                    <a:ext cx="9755052" cy="4047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663" y="1845297"/>
                  <a:ext cx="682930" cy="682930"/>
                </a:xfrm>
                <a:prstGeom prst="rect">
                  <a:avLst/>
                </a:prstGeom>
              </p:spPr>
            </p:pic>
            <p:sp>
              <p:nvSpPr>
                <p:cNvPr id="24" name="TextBox 23"/>
                <p:cNvSpPr txBox="1"/>
                <p:nvPr/>
              </p:nvSpPr>
              <p:spPr>
                <a:xfrm>
                  <a:off x="3005593" y="2014653"/>
                  <a:ext cx="2305878" cy="400110"/>
                </a:xfrm>
                <a:prstGeom prst="rect">
                  <a:avLst/>
                </a:prstGeom>
                <a:noFill/>
              </p:spPr>
              <p:txBody>
                <a:bodyPr wrap="square" rtlCol="0">
                  <a:spAutoFit/>
                </a:bodyPr>
                <a:lstStyle/>
                <a:p>
                  <a:r>
                    <a:rPr lang="en-US" sz="2000" dirty="0" smtClean="0">
                      <a:latin typeface="Arial Narrow" panose="020B0606020202030204" pitchFamily="34" charset="0"/>
                    </a:rPr>
                    <a:t>Macomb County GIS</a:t>
                  </a:r>
                  <a:endParaRPr lang="en-US" sz="2000" dirty="0">
                    <a:latin typeface="Arial Narrow" panose="020B0606020202030204" pitchFamily="34" charset="0"/>
                  </a:endParaRPr>
                </a:p>
              </p:txBody>
            </p:sp>
            <p:sp>
              <p:nvSpPr>
                <p:cNvPr id="25" name="Rectangle 24"/>
                <p:cNvSpPr/>
                <p:nvPr/>
              </p:nvSpPr>
              <p:spPr>
                <a:xfrm>
                  <a:off x="773294" y="3146895"/>
                  <a:ext cx="1330835" cy="33855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348056" y="2697583"/>
                <a:ext cx="3871788" cy="2308324"/>
              </a:xfrm>
              <a:prstGeom prst="rect">
                <a:avLst/>
              </a:prstGeom>
              <a:noFill/>
            </p:spPr>
            <p:txBody>
              <a:bodyPr wrap="square" rtlCol="0">
                <a:spAutoFit/>
              </a:bodyPr>
              <a:lstStyle/>
              <a:p>
                <a:r>
                  <a:rPr lang="en-US" sz="1200" dirty="0" smtClean="0"/>
                  <a:t>In the beginning of 2018 Macomb County’s GIS will be starting a GIS User Group for anyone that uses the County’s GIS portal / data or just uses GIS in general. The topics will be a variety of components of GIS and allow users to share their successes (tips and tricks) and to discuss the most recent trends in local government, the state of Michigan, and the geospatial community.</a:t>
                </a:r>
              </a:p>
              <a:p>
                <a:endParaRPr lang="en-US" sz="1200" dirty="0"/>
              </a:p>
              <a:p>
                <a:r>
                  <a:rPr lang="en-US" sz="1200" dirty="0" smtClean="0"/>
                  <a:t>Register for the next user group here: Google Form</a:t>
                </a:r>
              </a:p>
              <a:p>
                <a:endParaRPr lang="en-US" sz="1200" dirty="0"/>
              </a:p>
              <a:p>
                <a:r>
                  <a:rPr lang="en-US" sz="1200" dirty="0" smtClean="0"/>
                  <a:t>Questions? Email: </a:t>
                </a:r>
                <a:r>
                  <a:rPr lang="en-US" sz="1200" dirty="0" smtClean="0">
                    <a:hlinkClick r:id="rId5"/>
                  </a:rPr>
                  <a:t>Planning@MacombGov.Org</a:t>
                </a:r>
                <a:endParaRPr lang="en-US" sz="1200" dirty="0"/>
              </a:p>
              <a:p>
                <a:endParaRPr lang="en-US" sz="1200" dirty="0" smtClean="0"/>
              </a:p>
            </p:txBody>
          </p:sp>
        </p:grpSp>
        <p:pic>
          <p:nvPicPr>
            <p:cNvPr id="1028" name="Picture 4" descr="https://emmaknoxblog.files.wordpress.com/2013/08/gi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4800" y="1860613"/>
              <a:ext cx="4057920" cy="40441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416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0515" y="399979"/>
            <a:ext cx="11951972" cy="6159849"/>
            <a:chOff x="160515" y="399979"/>
            <a:chExt cx="11951972" cy="6159849"/>
          </a:xfrm>
        </p:grpSpPr>
        <p:grpSp>
          <p:nvGrpSpPr>
            <p:cNvPr id="5" name="Group 4"/>
            <p:cNvGrpSpPr/>
            <p:nvPr/>
          </p:nvGrpSpPr>
          <p:grpSpPr>
            <a:xfrm>
              <a:off x="160515" y="399979"/>
              <a:ext cx="11951972" cy="6159849"/>
              <a:chOff x="160515" y="399979"/>
              <a:chExt cx="11951972" cy="6159849"/>
            </a:xfrm>
          </p:grpSpPr>
          <p:grpSp>
            <p:nvGrpSpPr>
              <p:cNvPr id="39" name="Group 38"/>
              <p:cNvGrpSpPr/>
              <p:nvPr/>
            </p:nvGrpSpPr>
            <p:grpSpPr>
              <a:xfrm>
                <a:off x="160515" y="399979"/>
                <a:ext cx="11951972" cy="6159849"/>
                <a:chOff x="160515" y="399979"/>
                <a:chExt cx="11951972" cy="6159849"/>
              </a:xfrm>
            </p:grpSpPr>
            <p:grpSp>
              <p:nvGrpSpPr>
                <p:cNvPr id="44" name="Group 43"/>
                <p:cNvGrpSpPr/>
                <p:nvPr/>
              </p:nvGrpSpPr>
              <p:grpSpPr>
                <a:xfrm>
                  <a:off x="160515" y="399979"/>
                  <a:ext cx="11951972" cy="6159849"/>
                  <a:chOff x="160515" y="399979"/>
                  <a:chExt cx="11951972" cy="6159849"/>
                </a:xfrm>
              </p:grpSpPr>
              <p:grpSp>
                <p:nvGrpSpPr>
                  <p:cNvPr id="22" name="Group 21"/>
                  <p:cNvGrpSpPr/>
                  <p:nvPr/>
                </p:nvGrpSpPr>
                <p:grpSpPr>
                  <a:xfrm>
                    <a:off x="160515" y="399979"/>
                    <a:ext cx="11951972" cy="6159849"/>
                    <a:chOff x="160515" y="399979"/>
                    <a:chExt cx="11951972" cy="6159849"/>
                  </a:xfrm>
                </p:grpSpPr>
                <p:pic>
                  <p:nvPicPr>
                    <p:cNvPr id="4" name="Picture 3"/>
                    <p:cNvPicPr>
                      <a:picLocks noChangeAspect="1"/>
                    </p:cNvPicPr>
                    <p:nvPr/>
                  </p:nvPicPr>
                  <p:blipFill>
                    <a:blip r:embed="rId2"/>
                    <a:stretch>
                      <a:fillRect/>
                    </a:stretch>
                  </p:blipFill>
                  <p:spPr>
                    <a:xfrm>
                      <a:off x="160515" y="399979"/>
                      <a:ext cx="11951972" cy="6016724"/>
                    </a:xfrm>
                    <a:prstGeom prst="rect">
                      <a:avLst/>
                    </a:prstGeom>
                  </p:spPr>
                </p:pic>
                <p:pic>
                  <p:nvPicPr>
                    <p:cNvPr id="7" name="Picture 6"/>
                    <p:cNvPicPr>
                      <a:picLocks noChangeAspect="1"/>
                    </p:cNvPicPr>
                    <p:nvPr/>
                  </p:nvPicPr>
                  <p:blipFill>
                    <a:blip r:embed="rId3"/>
                    <a:stretch>
                      <a:fillRect/>
                    </a:stretch>
                  </p:blipFill>
                  <p:spPr>
                    <a:xfrm>
                      <a:off x="9520678" y="1878455"/>
                      <a:ext cx="2557037" cy="2510666"/>
                    </a:xfrm>
                    <a:prstGeom prst="rect">
                      <a:avLst/>
                    </a:prstGeom>
                  </p:spPr>
                </p:pic>
                <p:sp>
                  <p:nvSpPr>
                    <p:cNvPr id="8" name="Rectangle 7"/>
                    <p:cNvSpPr/>
                    <p:nvPr/>
                  </p:nvSpPr>
                  <p:spPr>
                    <a:xfrm>
                      <a:off x="9597224" y="4269851"/>
                      <a:ext cx="2409245"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7815" y="1781092"/>
                      <a:ext cx="1835427" cy="4778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52885" y="5701086"/>
                      <a:ext cx="7267793" cy="715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62452" y="3403162"/>
                      <a:ext cx="2515263" cy="143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t="66360"/>
                    <a:stretch/>
                  </p:blipFill>
                  <p:spPr>
                    <a:xfrm>
                      <a:off x="9485906" y="3767177"/>
                      <a:ext cx="2557037" cy="844582"/>
                    </a:xfrm>
                    <a:prstGeom prst="rect">
                      <a:avLst/>
                    </a:prstGeom>
                  </p:spPr>
                </p:pic>
                <p:sp>
                  <p:nvSpPr>
                    <p:cNvPr id="14" name="TextBox 13"/>
                    <p:cNvSpPr txBox="1"/>
                    <p:nvPr/>
                  </p:nvSpPr>
                  <p:spPr>
                    <a:xfrm>
                      <a:off x="714450" y="2567983"/>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Projects &amp; Maps</a:t>
                      </a:r>
                      <a:endParaRPr lang="en-US" sz="1600" dirty="0">
                        <a:latin typeface="Arial Narrow" panose="020B0606020202030204" pitchFamily="34" charset="0"/>
                      </a:endParaRPr>
                    </a:p>
                  </p:txBody>
                </p:sp>
                <p:sp>
                  <p:nvSpPr>
                    <p:cNvPr id="16" name="TextBox 15"/>
                    <p:cNvSpPr txBox="1"/>
                    <p:nvPr/>
                  </p:nvSpPr>
                  <p:spPr>
                    <a:xfrm>
                      <a:off x="714450" y="1985720"/>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Home</a:t>
                      </a:r>
                      <a:endParaRPr lang="en-US" sz="1600" dirty="0">
                        <a:latin typeface="Arial Narrow" panose="020B0606020202030204" pitchFamily="34" charset="0"/>
                      </a:endParaRPr>
                    </a:p>
                  </p:txBody>
                </p:sp>
                <p:sp>
                  <p:nvSpPr>
                    <p:cNvPr id="17" name="TextBox 16"/>
                    <p:cNvSpPr txBox="1"/>
                    <p:nvPr/>
                  </p:nvSpPr>
                  <p:spPr>
                    <a:xfrm>
                      <a:off x="714450" y="2268901"/>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About</a:t>
                      </a:r>
                      <a:endParaRPr lang="en-US" sz="1600" dirty="0">
                        <a:latin typeface="Arial Narrow" panose="020B0606020202030204" pitchFamily="34" charset="0"/>
                      </a:endParaRPr>
                    </a:p>
                  </p:txBody>
                </p:sp>
                <p:sp>
                  <p:nvSpPr>
                    <p:cNvPr id="18" name="TextBox 17"/>
                    <p:cNvSpPr txBox="1"/>
                    <p:nvPr/>
                  </p:nvSpPr>
                  <p:spPr>
                    <a:xfrm>
                      <a:off x="637904" y="2835262"/>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Portal</a:t>
                      </a:r>
                      <a:endParaRPr lang="en-US" sz="1600" dirty="0">
                        <a:latin typeface="Arial Narrow" panose="020B0606020202030204" pitchFamily="34" charset="0"/>
                      </a:endParaRPr>
                    </a:p>
                  </p:txBody>
                </p:sp>
                <p:sp>
                  <p:nvSpPr>
                    <p:cNvPr id="19" name="TextBox 18"/>
                    <p:cNvSpPr txBox="1"/>
                    <p:nvPr/>
                  </p:nvSpPr>
                  <p:spPr>
                    <a:xfrm>
                      <a:off x="676177" y="3118443"/>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GIS User Group</a:t>
                      </a:r>
                      <a:endParaRPr lang="en-US" sz="1600" dirty="0">
                        <a:latin typeface="Arial Narrow" panose="020B0606020202030204" pitchFamily="34" charset="0"/>
                      </a:endParaRPr>
                    </a:p>
                  </p:txBody>
                </p:sp>
                <p:sp>
                  <p:nvSpPr>
                    <p:cNvPr id="20" name="TextBox 19"/>
                    <p:cNvSpPr txBox="1"/>
                    <p:nvPr/>
                  </p:nvSpPr>
                  <p:spPr>
                    <a:xfrm>
                      <a:off x="676177" y="3649554"/>
                      <a:ext cx="1403564" cy="338554"/>
                    </a:xfrm>
                    <a:prstGeom prst="rect">
                      <a:avLst/>
                    </a:prstGeom>
                    <a:noFill/>
                  </p:spPr>
                  <p:txBody>
                    <a:bodyPr wrap="square" rtlCol="0">
                      <a:spAutoFit/>
                    </a:bodyPr>
                    <a:lstStyle/>
                    <a:p>
                      <a:pPr algn="r"/>
                      <a:r>
                        <a:rPr lang="en-US" sz="1600" dirty="0" smtClean="0">
                          <a:latin typeface="Arial Narrow" panose="020B0606020202030204" pitchFamily="34" charset="0"/>
                        </a:rPr>
                        <a:t>Contact</a:t>
                      </a:r>
                      <a:endParaRPr lang="en-US" sz="1600" dirty="0">
                        <a:latin typeface="Arial Narrow" panose="020B0606020202030204" pitchFamily="34" charset="0"/>
                      </a:endParaRPr>
                    </a:p>
                  </p:txBody>
                </p:sp>
                <p:sp>
                  <p:nvSpPr>
                    <p:cNvPr id="21" name="Rectangle 20"/>
                    <p:cNvSpPr/>
                    <p:nvPr/>
                  </p:nvSpPr>
                  <p:spPr>
                    <a:xfrm>
                      <a:off x="2322663" y="1820855"/>
                      <a:ext cx="9755052" cy="4047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663" y="1845297"/>
                    <a:ext cx="682930" cy="682930"/>
                  </a:xfrm>
                  <a:prstGeom prst="rect">
                    <a:avLst/>
                  </a:prstGeom>
                </p:spPr>
              </p:pic>
              <p:sp>
                <p:nvSpPr>
                  <p:cNvPr id="24" name="TextBox 23"/>
                  <p:cNvSpPr txBox="1"/>
                  <p:nvPr/>
                </p:nvSpPr>
                <p:spPr>
                  <a:xfrm>
                    <a:off x="3005593" y="2014653"/>
                    <a:ext cx="2305878" cy="400110"/>
                  </a:xfrm>
                  <a:prstGeom prst="rect">
                    <a:avLst/>
                  </a:prstGeom>
                  <a:noFill/>
                </p:spPr>
                <p:txBody>
                  <a:bodyPr wrap="square" rtlCol="0">
                    <a:spAutoFit/>
                  </a:bodyPr>
                  <a:lstStyle/>
                  <a:p>
                    <a:r>
                      <a:rPr lang="en-US" sz="2000" dirty="0" smtClean="0">
                        <a:latin typeface="Arial Narrow" panose="020B0606020202030204" pitchFamily="34" charset="0"/>
                      </a:rPr>
                      <a:t>Macomb County GIS</a:t>
                    </a:r>
                    <a:endParaRPr lang="en-US" sz="2000" dirty="0">
                      <a:latin typeface="Arial Narrow" panose="020B0606020202030204" pitchFamily="34" charset="0"/>
                    </a:endParaRPr>
                  </a:p>
                </p:txBody>
              </p:sp>
              <p:sp>
                <p:nvSpPr>
                  <p:cNvPr id="25" name="Rectangle 24"/>
                  <p:cNvSpPr/>
                  <p:nvPr/>
                </p:nvSpPr>
                <p:spPr>
                  <a:xfrm>
                    <a:off x="790680" y="3675182"/>
                    <a:ext cx="1330835" cy="33855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6442682" y="2489135"/>
                  <a:ext cx="2052710" cy="1908215"/>
                </a:xfrm>
                <a:prstGeom prst="rect">
                  <a:avLst/>
                </a:prstGeom>
                <a:noFill/>
              </p:spPr>
              <p:txBody>
                <a:bodyPr wrap="square" rtlCol="0">
                  <a:spAutoFit/>
                </a:bodyPr>
                <a:lstStyle/>
                <a:p>
                  <a:r>
                    <a:rPr lang="en-US" sz="1600" dirty="0" smtClean="0"/>
                    <a:t>Jeff Schroeder</a:t>
                  </a:r>
                </a:p>
                <a:p>
                  <a:endParaRPr lang="en-US" sz="1400" dirty="0" smtClean="0"/>
                </a:p>
                <a:p>
                  <a:r>
                    <a:rPr lang="en-US" sz="1400" dirty="0" smtClean="0"/>
                    <a:t>Program Manager</a:t>
                  </a:r>
                </a:p>
                <a:p>
                  <a:r>
                    <a:rPr lang="en-US" sz="1200" dirty="0"/>
                    <a:t> </a:t>
                  </a:r>
                  <a:r>
                    <a:rPr lang="en-US" sz="1200" dirty="0" smtClean="0"/>
                    <a:t>- Best Boss </a:t>
                  </a:r>
                  <a:r>
                    <a:rPr lang="en-US" sz="1200" dirty="0"/>
                    <a:t>A</a:t>
                  </a:r>
                  <a:r>
                    <a:rPr lang="en-US" sz="1200" dirty="0" smtClean="0"/>
                    <a:t>ward</a:t>
                  </a:r>
                </a:p>
                <a:p>
                  <a:r>
                    <a:rPr lang="en-US" sz="1200" dirty="0"/>
                    <a:t> </a:t>
                  </a:r>
                  <a:r>
                    <a:rPr lang="en-US" sz="1200" dirty="0" smtClean="0"/>
                    <a:t>- MVP of GIS</a:t>
                  </a:r>
                </a:p>
                <a:p>
                  <a:endParaRPr lang="en-US" sz="1400" dirty="0"/>
                </a:p>
                <a:p>
                  <a:r>
                    <a:rPr lang="en-US" sz="1400" dirty="0" smtClean="0"/>
                    <a:t>Email:</a:t>
                  </a:r>
                </a:p>
                <a:p>
                  <a:r>
                    <a:rPr lang="en-US" sz="900" dirty="0" err="1" smtClean="0">
                      <a:hlinkClick r:id="rId5"/>
                    </a:rPr>
                    <a:t>Jeff.Schroeder@MacombGov.Org</a:t>
                  </a:r>
                  <a:endParaRPr lang="en-US" sz="900" dirty="0" smtClean="0"/>
                </a:p>
                <a:p>
                  <a:endParaRPr lang="en-US" sz="900" dirty="0" smtClean="0"/>
                </a:p>
              </p:txBody>
            </p:sp>
          </p:grpSp>
          <p:pic>
            <p:nvPicPr>
              <p:cNvPr id="26" name="Picture 25"/>
              <p:cNvPicPr>
                <a:picLocks noChangeAspect="1"/>
              </p:cNvPicPr>
              <p:nvPr/>
            </p:nvPicPr>
            <p:blipFill>
              <a:blip r:embed="rId6"/>
              <a:stretch>
                <a:fillRect/>
              </a:stretch>
            </p:blipFill>
            <p:spPr>
              <a:xfrm>
                <a:off x="8495392" y="2453672"/>
                <a:ext cx="1574624" cy="1895381"/>
              </a:xfrm>
              <a:prstGeom prst="rect">
                <a:avLst/>
              </a:prstGeom>
            </p:spPr>
          </p:pic>
          <p:pic>
            <p:nvPicPr>
              <p:cNvPr id="27" name="Picture 26"/>
              <p:cNvPicPr>
                <a:picLocks noChangeAspect="1"/>
              </p:cNvPicPr>
              <p:nvPr/>
            </p:nvPicPr>
            <p:blipFill>
              <a:blip r:embed="rId7"/>
              <a:stretch>
                <a:fillRect/>
              </a:stretch>
            </p:blipFill>
            <p:spPr>
              <a:xfrm>
                <a:off x="4923150" y="2419876"/>
                <a:ext cx="1533525" cy="1895475"/>
              </a:xfrm>
              <a:prstGeom prst="rect">
                <a:avLst/>
              </a:prstGeom>
            </p:spPr>
          </p:pic>
          <p:pic>
            <p:nvPicPr>
              <p:cNvPr id="28" name="Picture 27"/>
              <p:cNvPicPr>
                <a:picLocks noChangeAspect="1"/>
              </p:cNvPicPr>
              <p:nvPr/>
            </p:nvPicPr>
            <p:blipFill>
              <a:blip r:embed="rId8"/>
              <a:stretch>
                <a:fillRect/>
              </a:stretch>
            </p:blipFill>
            <p:spPr>
              <a:xfrm>
                <a:off x="4944432" y="4531061"/>
                <a:ext cx="1541424" cy="1921902"/>
              </a:xfrm>
              <a:prstGeom prst="rect">
                <a:avLst/>
              </a:prstGeom>
            </p:spPr>
          </p:pic>
          <p:pic>
            <p:nvPicPr>
              <p:cNvPr id="29" name="Picture 28"/>
              <p:cNvPicPr>
                <a:picLocks noChangeAspect="1"/>
              </p:cNvPicPr>
              <p:nvPr/>
            </p:nvPicPr>
            <p:blipFill rotWithShape="1">
              <a:blip r:embed="rId9" cstate="print">
                <a:extLst>
                  <a:ext uri="{28A0092B-C50C-407E-A947-70E740481C1C}">
                    <a14:useLocalDpi xmlns:a14="http://schemas.microsoft.com/office/drawing/2010/main"/>
                  </a:ext>
                </a:extLst>
              </a:blip>
              <a:srcRect l="22306" t="4684" r="19056" b="36450"/>
              <a:stretch/>
            </p:blipFill>
            <p:spPr>
              <a:xfrm>
                <a:off x="8540404" y="4531061"/>
                <a:ext cx="1484601" cy="1862974"/>
              </a:xfrm>
              <a:prstGeom prst="rect">
                <a:avLst/>
              </a:prstGeom>
            </p:spPr>
          </p:pic>
          <p:sp>
            <p:nvSpPr>
              <p:cNvPr id="30" name="TextBox 29"/>
              <p:cNvSpPr txBox="1"/>
              <p:nvPr/>
            </p:nvSpPr>
            <p:spPr>
              <a:xfrm>
                <a:off x="6432531" y="4597601"/>
                <a:ext cx="1940192" cy="1908215"/>
              </a:xfrm>
              <a:prstGeom prst="rect">
                <a:avLst/>
              </a:prstGeom>
              <a:noFill/>
            </p:spPr>
            <p:txBody>
              <a:bodyPr wrap="square" rtlCol="0">
                <a:spAutoFit/>
              </a:bodyPr>
              <a:lstStyle/>
              <a:p>
                <a:r>
                  <a:rPr lang="en-US" sz="1600" dirty="0"/>
                  <a:t>Kim </a:t>
                </a:r>
                <a:r>
                  <a:rPr lang="en-US" sz="1600" dirty="0" err="1"/>
                  <a:t>Wolosiewicz</a:t>
                </a:r>
                <a:endParaRPr lang="en-US" sz="1600" dirty="0"/>
              </a:p>
              <a:p>
                <a:endParaRPr lang="en-US" sz="1400" dirty="0" smtClean="0"/>
              </a:p>
              <a:p>
                <a:r>
                  <a:rPr lang="en-US" sz="1400" dirty="0" smtClean="0"/>
                  <a:t>GIS Specialist</a:t>
                </a:r>
              </a:p>
              <a:p>
                <a:r>
                  <a:rPr lang="en-US" sz="1400" dirty="0"/>
                  <a:t> </a:t>
                </a:r>
                <a:r>
                  <a:rPr lang="en-US" sz="1200" dirty="0" smtClean="0"/>
                  <a:t>- Land Use &amp; Parcels</a:t>
                </a:r>
              </a:p>
              <a:p>
                <a:r>
                  <a:rPr lang="en-US" sz="1200" dirty="0"/>
                  <a:t> </a:t>
                </a:r>
                <a:r>
                  <a:rPr lang="en-US" sz="1200" dirty="0" smtClean="0"/>
                  <a:t>- Cartography Master</a:t>
                </a:r>
              </a:p>
              <a:p>
                <a:endParaRPr lang="en-US" sz="1400" dirty="0"/>
              </a:p>
              <a:p>
                <a:r>
                  <a:rPr lang="en-US" sz="1400" dirty="0" smtClean="0"/>
                  <a:t>Email:</a:t>
                </a:r>
              </a:p>
              <a:p>
                <a:r>
                  <a:rPr lang="en-US" sz="900" dirty="0" err="1" smtClean="0">
                    <a:hlinkClick r:id="rId5"/>
                  </a:rPr>
                  <a:t>Jeff.Schroeder@MacombGov.Org</a:t>
                </a:r>
                <a:endParaRPr lang="en-US" sz="900" dirty="0" smtClean="0"/>
              </a:p>
              <a:p>
                <a:endParaRPr lang="en-US" sz="900" dirty="0" smtClean="0"/>
              </a:p>
            </p:txBody>
          </p:sp>
          <p:sp>
            <p:nvSpPr>
              <p:cNvPr id="31" name="TextBox 30"/>
              <p:cNvSpPr txBox="1"/>
              <p:nvPr/>
            </p:nvSpPr>
            <p:spPr>
              <a:xfrm>
                <a:off x="10014924" y="2489135"/>
                <a:ext cx="1757522" cy="1908215"/>
              </a:xfrm>
              <a:prstGeom prst="rect">
                <a:avLst/>
              </a:prstGeom>
              <a:noFill/>
            </p:spPr>
            <p:txBody>
              <a:bodyPr wrap="square" rtlCol="0">
                <a:spAutoFit/>
              </a:bodyPr>
              <a:lstStyle/>
              <a:p>
                <a:r>
                  <a:rPr lang="en-US" sz="1600" dirty="0" smtClean="0"/>
                  <a:t>Dan </a:t>
                </a:r>
                <a:r>
                  <a:rPr lang="en-US" sz="1600" dirty="0" err="1" smtClean="0"/>
                  <a:t>Durkee</a:t>
                </a:r>
                <a:endParaRPr lang="en-US" sz="1600" dirty="0"/>
              </a:p>
              <a:p>
                <a:endParaRPr lang="en-US" sz="1400" dirty="0" smtClean="0"/>
              </a:p>
              <a:p>
                <a:r>
                  <a:rPr lang="en-US" sz="1400" dirty="0" smtClean="0"/>
                  <a:t>Project Coordinator</a:t>
                </a:r>
              </a:p>
              <a:p>
                <a:r>
                  <a:rPr lang="en-US" sz="1200" dirty="0" smtClean="0"/>
                  <a:t>- Database Wizard</a:t>
                </a:r>
              </a:p>
              <a:p>
                <a:r>
                  <a:rPr lang="en-US" sz="1200" dirty="0" smtClean="0"/>
                  <a:t>- Coder &amp; Hacker</a:t>
                </a:r>
              </a:p>
              <a:p>
                <a:endParaRPr lang="en-US" sz="1400" dirty="0"/>
              </a:p>
              <a:p>
                <a:r>
                  <a:rPr lang="en-US" sz="1400" dirty="0" smtClean="0"/>
                  <a:t>Email:</a:t>
                </a:r>
              </a:p>
              <a:p>
                <a:r>
                  <a:rPr lang="en-US" sz="900" dirty="0" err="1" smtClean="0">
                    <a:hlinkClick r:id="rId5"/>
                  </a:rPr>
                  <a:t>Jeff.Schroeder@MacombGov.Org</a:t>
                </a:r>
                <a:endParaRPr lang="en-US" sz="900" dirty="0" smtClean="0"/>
              </a:p>
              <a:p>
                <a:endParaRPr lang="en-US" sz="900" dirty="0" smtClean="0"/>
              </a:p>
            </p:txBody>
          </p:sp>
          <p:sp>
            <p:nvSpPr>
              <p:cNvPr id="32" name="TextBox 31"/>
              <p:cNvSpPr txBox="1"/>
              <p:nvPr/>
            </p:nvSpPr>
            <p:spPr>
              <a:xfrm>
                <a:off x="10025005" y="4603909"/>
                <a:ext cx="1757522" cy="1908215"/>
              </a:xfrm>
              <a:prstGeom prst="rect">
                <a:avLst/>
              </a:prstGeom>
              <a:noFill/>
            </p:spPr>
            <p:txBody>
              <a:bodyPr wrap="square" rtlCol="0">
                <a:spAutoFit/>
              </a:bodyPr>
              <a:lstStyle/>
              <a:p>
                <a:r>
                  <a:rPr lang="en-US" sz="1600" dirty="0" smtClean="0"/>
                  <a:t>Jessica Worley</a:t>
                </a:r>
                <a:endParaRPr lang="en-US" sz="1600" dirty="0"/>
              </a:p>
              <a:p>
                <a:endParaRPr lang="en-US" sz="1400" dirty="0" smtClean="0"/>
              </a:p>
              <a:p>
                <a:r>
                  <a:rPr lang="en-US" sz="1400" dirty="0" smtClean="0"/>
                  <a:t>GIS Specialist</a:t>
                </a:r>
              </a:p>
              <a:p>
                <a:r>
                  <a:rPr lang="en-US" sz="1200" dirty="0"/>
                  <a:t> </a:t>
                </a:r>
                <a:r>
                  <a:rPr lang="en-US" sz="1200" dirty="0" smtClean="0"/>
                  <a:t>- Web Development</a:t>
                </a:r>
              </a:p>
              <a:p>
                <a:r>
                  <a:rPr lang="en-US" sz="1200" dirty="0"/>
                  <a:t> </a:t>
                </a:r>
                <a:r>
                  <a:rPr lang="en-US" sz="1200" dirty="0" smtClean="0"/>
                  <a:t>- Millennial Minded</a:t>
                </a:r>
              </a:p>
              <a:p>
                <a:endParaRPr lang="en-US" sz="1400" dirty="0"/>
              </a:p>
              <a:p>
                <a:r>
                  <a:rPr lang="en-US" sz="1400" dirty="0" smtClean="0"/>
                  <a:t>Email:</a:t>
                </a:r>
              </a:p>
              <a:p>
                <a:r>
                  <a:rPr lang="en-US" sz="900" dirty="0" err="1" smtClean="0">
                    <a:hlinkClick r:id="rId5"/>
                  </a:rPr>
                  <a:t>Jeff.Schroeder@MacombGov.Org</a:t>
                </a:r>
                <a:endParaRPr lang="en-US" sz="900" dirty="0" smtClean="0"/>
              </a:p>
              <a:p>
                <a:endParaRPr lang="en-US" sz="900" dirty="0" smtClean="0"/>
              </a:p>
            </p:txBody>
          </p:sp>
        </p:grpSp>
        <p:sp>
          <p:nvSpPr>
            <p:cNvPr id="33" name="TextBox 32"/>
            <p:cNvSpPr txBox="1"/>
            <p:nvPr/>
          </p:nvSpPr>
          <p:spPr>
            <a:xfrm>
              <a:off x="2348056" y="2722025"/>
              <a:ext cx="2370445" cy="2492990"/>
            </a:xfrm>
            <a:prstGeom prst="rect">
              <a:avLst/>
            </a:prstGeom>
            <a:noFill/>
          </p:spPr>
          <p:txBody>
            <a:bodyPr wrap="square" rtlCol="0">
              <a:spAutoFit/>
            </a:bodyPr>
            <a:lstStyle/>
            <a:p>
              <a:r>
                <a:rPr lang="en-US" sz="1200" dirty="0" smtClean="0"/>
                <a:t>This is the core staff of Macomb County’s GIS unit under the Planning &amp; Economic Development Department. The overview provides a little description of each persons main focus and the email for the staff.</a:t>
              </a:r>
            </a:p>
            <a:p>
              <a:endParaRPr lang="en-US" sz="1200" dirty="0"/>
            </a:p>
            <a:p>
              <a:r>
                <a:rPr lang="en-US" sz="1200" dirty="0" smtClean="0"/>
                <a:t>If you have a general question, comment, or concern? </a:t>
              </a:r>
            </a:p>
            <a:p>
              <a:endParaRPr lang="en-US" sz="1200" dirty="0"/>
            </a:p>
            <a:p>
              <a:r>
                <a:rPr lang="en-US" sz="1200" dirty="0" smtClean="0"/>
                <a:t>Email: </a:t>
              </a:r>
              <a:r>
                <a:rPr lang="en-US" sz="1200" dirty="0" smtClean="0">
                  <a:hlinkClick r:id="rId10"/>
                </a:rPr>
                <a:t>Planning@MacombGov.Org</a:t>
              </a:r>
              <a:endParaRPr lang="en-US" sz="1200" dirty="0"/>
            </a:p>
            <a:p>
              <a:endParaRPr lang="en-US" sz="1200" dirty="0" smtClean="0"/>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64625" y="5099473"/>
              <a:ext cx="1693261" cy="1302509"/>
            </a:xfrm>
            <a:prstGeom prst="rect">
              <a:avLst/>
            </a:prstGeom>
          </p:spPr>
        </p:pic>
      </p:grpSp>
    </p:spTree>
    <p:extLst>
      <p:ext uri="{BB962C8B-B14F-4D97-AF65-F5344CB8AC3E}">
        <p14:creationId xmlns:p14="http://schemas.microsoft.com/office/powerpoint/2010/main" val="120687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685</Words>
  <Application>Microsoft Office PowerPoint</Application>
  <PresentationFormat>Widescreen</PresentationFormat>
  <Paragraphs>114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Worley</dc:creator>
  <cp:lastModifiedBy>Jessica Worley</cp:lastModifiedBy>
  <cp:revision>13</cp:revision>
  <dcterms:created xsi:type="dcterms:W3CDTF">2017-10-30T20:28:12Z</dcterms:created>
  <dcterms:modified xsi:type="dcterms:W3CDTF">2017-10-31T15:15:04Z</dcterms:modified>
</cp:coreProperties>
</file>